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7" r:id="rId2"/>
    <p:sldId id="468" r:id="rId3"/>
    <p:sldId id="284" r:id="rId4"/>
    <p:sldId id="423" r:id="rId5"/>
    <p:sldId id="395" r:id="rId6"/>
    <p:sldId id="424" r:id="rId7"/>
    <p:sldId id="518" r:id="rId8"/>
    <p:sldId id="514" r:id="rId9"/>
    <p:sldId id="506" r:id="rId10"/>
    <p:sldId id="507" r:id="rId11"/>
    <p:sldId id="508" r:id="rId12"/>
    <p:sldId id="511" r:id="rId13"/>
    <p:sldId id="517" r:id="rId14"/>
    <p:sldId id="513" r:id="rId15"/>
    <p:sldId id="475" r:id="rId16"/>
    <p:sldId id="477" r:id="rId17"/>
    <p:sldId id="476" r:id="rId18"/>
    <p:sldId id="501" r:id="rId19"/>
    <p:sldId id="512" r:id="rId20"/>
    <p:sldId id="509" r:id="rId21"/>
    <p:sldId id="516" r:id="rId22"/>
    <p:sldId id="515" r:id="rId23"/>
    <p:sldId id="471" r:id="rId24"/>
    <p:sldId id="555" r:id="rId25"/>
    <p:sldId id="636" r:id="rId26"/>
    <p:sldId id="659" r:id="rId27"/>
    <p:sldId id="654" r:id="rId28"/>
    <p:sldId id="625" r:id="rId29"/>
    <p:sldId id="646" r:id="rId30"/>
    <p:sldId id="647" r:id="rId31"/>
    <p:sldId id="651" r:id="rId32"/>
    <p:sldId id="653" r:id="rId33"/>
    <p:sldId id="658" r:id="rId34"/>
    <p:sldId id="561" r:id="rId35"/>
    <p:sldId id="652" r:id="rId36"/>
    <p:sldId id="649" r:id="rId37"/>
    <p:sldId id="624" r:id="rId38"/>
    <p:sldId id="472" r:id="rId39"/>
    <p:sldId id="256" r:id="rId40"/>
    <p:sldId id="283" r:id="rId41"/>
    <p:sldId id="296" r:id="rId42"/>
    <p:sldId id="297" r:id="rId43"/>
    <p:sldId id="298" r:id="rId44"/>
    <p:sldId id="299" r:id="rId45"/>
    <p:sldId id="291" r:id="rId46"/>
    <p:sldId id="300" r:id="rId47"/>
    <p:sldId id="286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278" r:id="rId57"/>
    <p:sldId id="282" r:id="rId58"/>
    <p:sldId id="271" r:id="rId5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7F7F7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928951199686671"/>
          <c:y val="5.6069815385003482E-2"/>
          <c:w val="0.54400534869351036"/>
          <c:h val="0.90833297128818469"/>
        </c:manualLayout>
      </c:layout>
      <c:barChart>
        <c:barDir val="bar"/>
        <c:grouping val="clustered"/>
        <c:varyColors val="0"/>
        <c:ser>
          <c:idx val="2"/>
          <c:order val="0"/>
          <c:spPr>
            <a:solidFill>
              <a:schemeClr val="accent2"/>
            </a:solidFill>
          </c:spPr>
          <c:invertIfNegative val="0"/>
          <c:cat>
            <c:strRef>
              <c:f>'Utadrettet virksomhet'!$A$31:$A$52</c:f>
              <c:strCache>
                <c:ptCount val="22"/>
                <c:pt idx="0">
                  <c:v>Har du de siste tre årene vært involvert i noen av følgende utadrettede aktiviteter? </c:v>
                </c:pt>
                <c:pt idx="1">
                  <c:v>Licensed research results/other to users</c:v>
                </c:pt>
                <c:pt idx="2">
                  <c:v>Started a new firm</c:v>
                </c:pt>
                <c:pt idx="3">
                  <c:v>Applied for a patent</c:v>
                </c:pt>
                <c:pt idx="4">
                  <c:v>Period of practice in non-academic work life</c:v>
                </c:pt>
                <c:pt idx="5">
                  <c:v>Establishment of labs/infrastructure with external partners</c:v>
                </c:pt>
                <c:pt idx="6">
                  <c:v>Develpment/testing of new products/prototypes</c:v>
                </c:pt>
                <c:pt idx="7">
                  <c:v>Adjunct position outside of HEIs (industry, public sector, hospitals)</c:v>
                </c:pt>
                <c:pt idx="8">
                  <c:v>Contract research on externally defined topic</c:v>
                </c:pt>
                <c:pt idx="9">
                  <c:v>Research project with industry</c:v>
                </c:pt>
                <c:pt idx="10">
                  <c:v>School projects</c:v>
                </c:pt>
                <c:pt idx="11">
                  <c:v>Research project with public sector</c:v>
                </c:pt>
                <c:pt idx="12">
                  <c:v>Local culture and sports activities</c:v>
                </c:pt>
                <c:pt idx="13">
                  <c:v>Board membership non-academic</c:v>
                </c:pt>
                <c:pt idx="14">
                  <c:v>Placement of your students in work life</c:v>
                </c:pt>
                <c:pt idx="15">
                  <c:v>Published contributions to public debate</c:v>
                </c:pt>
                <c:pt idx="16">
                  <c:v>Consultancy/advise</c:v>
                </c:pt>
                <c:pt idx="17">
                  <c:v>Further education at own HEI</c:v>
                </c:pt>
                <c:pt idx="18">
                  <c:v>Training of workers at their workplace</c:v>
                </c:pt>
                <c:pt idx="19">
                  <c:v>Invited presentations for users/the general public</c:v>
                </c:pt>
                <c:pt idx="20">
                  <c:v>Published popular science article</c:v>
                </c:pt>
                <c:pt idx="21">
                  <c:v>Participation at meetings with users/general public</c:v>
                </c:pt>
              </c:strCache>
            </c:strRef>
          </c:cat>
          <c:val>
            <c:numRef>
              <c:f>'Utadrettet virksomhet'!$D$31:$D$52</c:f>
              <c:numCache>
                <c:formatCode>0.0</c:formatCode>
                <c:ptCount val="22"/>
                <c:pt idx="1">
                  <c:v>0.9362046721177617</c:v>
                </c:pt>
                <c:pt idx="2">
                  <c:v>3.1086201508964502</c:v>
                </c:pt>
                <c:pt idx="3">
                  <c:v>3.3795863512200652</c:v>
                </c:pt>
                <c:pt idx="4">
                  <c:v>5.5882097370872605</c:v>
                </c:pt>
                <c:pt idx="5">
                  <c:v>5.7082575200412435</c:v>
                </c:pt>
                <c:pt idx="6">
                  <c:v>9.7414930072306909</c:v>
                </c:pt>
                <c:pt idx="7">
                  <c:v>10.842374329137565</c:v>
                </c:pt>
                <c:pt idx="8">
                  <c:v>13.060481577718313</c:v>
                </c:pt>
                <c:pt idx="9">
                  <c:v>14.334434580148512</c:v>
                </c:pt>
                <c:pt idx="10">
                  <c:v>14.341381503523655</c:v>
                </c:pt>
                <c:pt idx="11">
                  <c:v>18.472415442589984</c:v>
                </c:pt>
                <c:pt idx="12">
                  <c:v>20.092258485212366</c:v>
                </c:pt>
                <c:pt idx="13">
                  <c:v>21.233796125413853</c:v>
                </c:pt>
                <c:pt idx="14">
                  <c:v>22.049435553568472</c:v>
                </c:pt>
                <c:pt idx="15">
                  <c:v>32.944022519306181</c:v>
                </c:pt>
                <c:pt idx="16">
                  <c:v>33.210906672310536</c:v>
                </c:pt>
                <c:pt idx="17">
                  <c:v>43.818632020452156</c:v>
                </c:pt>
                <c:pt idx="18">
                  <c:v>44.264699639309526</c:v>
                </c:pt>
                <c:pt idx="19">
                  <c:v>47.84512857598439</c:v>
                </c:pt>
                <c:pt idx="20">
                  <c:v>53.950306484470318</c:v>
                </c:pt>
                <c:pt idx="21">
                  <c:v>54.427189148925507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E0-45D5-9A1D-4F675E064E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7693824"/>
        <c:axId val="137699712"/>
      </c:barChart>
      <c:catAx>
        <c:axId val="137693824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crossAx val="137699712"/>
        <c:crosses val="autoZero"/>
        <c:auto val="1"/>
        <c:lblAlgn val="ctr"/>
        <c:lblOffset val="100"/>
        <c:noMultiLvlLbl val="0"/>
      </c:catAx>
      <c:valAx>
        <c:axId val="137699712"/>
        <c:scaling>
          <c:orientation val="minMax"/>
        </c:scaling>
        <c:delete val="0"/>
        <c:axPos val="t"/>
        <c:majorGridlines/>
        <c:numFmt formatCode="0.0" sourceLinked="1"/>
        <c:majorTickMark val="none"/>
        <c:minorTickMark val="none"/>
        <c:tickLblPos val="nextTo"/>
        <c:crossAx val="1376938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461DC5-D7EA-4E90-953E-F2A71108598D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C8ED31F-E5BB-4D4F-9767-B43E221DE8A8}">
      <dgm:prSet/>
      <dgm:spPr/>
      <dgm:t>
        <a:bodyPr/>
        <a:lstStyle/>
        <a:p>
          <a:r>
            <a:rPr lang="en-US" b="0" i="0" dirty="0"/>
            <a:t>Inventive, excellent, specialized research across breadth of arts and humanities</a:t>
          </a:r>
          <a:endParaRPr lang="en-GB" dirty="0"/>
        </a:p>
      </dgm:t>
    </dgm:pt>
    <dgm:pt modelId="{E81FFC65-851A-4CEE-A772-F784541A4E50}" type="parTrans" cxnId="{03FC4318-860A-41AB-A629-442A08C65C77}">
      <dgm:prSet/>
      <dgm:spPr/>
      <dgm:t>
        <a:bodyPr/>
        <a:lstStyle/>
        <a:p>
          <a:endParaRPr lang="en-GB"/>
        </a:p>
      </dgm:t>
    </dgm:pt>
    <dgm:pt modelId="{35C77059-C5CD-4B23-8334-8EF1CF19013B}" type="sibTrans" cxnId="{03FC4318-860A-41AB-A629-442A08C65C77}">
      <dgm:prSet/>
      <dgm:spPr/>
      <dgm:t>
        <a:bodyPr/>
        <a:lstStyle/>
        <a:p>
          <a:endParaRPr lang="en-GB"/>
        </a:p>
      </dgm:t>
    </dgm:pt>
    <dgm:pt modelId="{C2BF3FE7-638E-4A47-87AB-F7CB39208CE0}">
      <dgm:prSet/>
      <dgm:spPr/>
      <dgm:t>
        <a:bodyPr/>
        <a:lstStyle/>
        <a:p>
          <a:r>
            <a:rPr lang="en-US" b="0" i="0" dirty="0"/>
            <a:t>Strong culture of public engagement including through the University’s museums and libraries; structural support also well established for high-impact policy research and influence</a:t>
          </a:r>
          <a:endParaRPr lang="en-GB" dirty="0"/>
        </a:p>
      </dgm:t>
    </dgm:pt>
    <dgm:pt modelId="{5DC9D0A4-A4B4-4496-B008-6B5B089527ED}" type="parTrans" cxnId="{82336D96-8151-47C9-B83F-6A764C992131}">
      <dgm:prSet/>
      <dgm:spPr/>
      <dgm:t>
        <a:bodyPr/>
        <a:lstStyle/>
        <a:p>
          <a:endParaRPr lang="en-GB"/>
        </a:p>
      </dgm:t>
    </dgm:pt>
    <dgm:pt modelId="{06C8471E-C4A4-4069-87ED-2CD56B5324BD}" type="sibTrans" cxnId="{82336D96-8151-47C9-B83F-6A764C992131}">
      <dgm:prSet/>
      <dgm:spPr/>
      <dgm:t>
        <a:bodyPr/>
        <a:lstStyle/>
        <a:p>
          <a:endParaRPr lang="en-GB"/>
        </a:p>
      </dgm:t>
    </dgm:pt>
    <dgm:pt modelId="{71638DE1-5F08-4333-81D6-5EAEFA0E60EF}">
      <dgm:prSet/>
      <dgm:spPr/>
      <dgm:t>
        <a:bodyPr/>
        <a:lstStyle/>
        <a:p>
          <a:r>
            <a:rPr lang="en-US" b="0" i="0" dirty="0"/>
            <a:t>High level of freedom for basic research</a:t>
          </a:r>
          <a:endParaRPr lang="en-GB" dirty="0"/>
        </a:p>
      </dgm:t>
    </dgm:pt>
    <dgm:pt modelId="{A552C450-5AC5-40D5-8F25-ADCA9F71EDD7}" type="parTrans" cxnId="{49A093B1-DE07-4A33-A657-74B4137EF71B}">
      <dgm:prSet/>
      <dgm:spPr/>
      <dgm:t>
        <a:bodyPr/>
        <a:lstStyle/>
        <a:p>
          <a:endParaRPr lang="en-GB"/>
        </a:p>
      </dgm:t>
    </dgm:pt>
    <dgm:pt modelId="{174823F1-ACD0-470E-A3CB-817F0AB3B887}" type="sibTrans" cxnId="{49A093B1-DE07-4A33-A657-74B4137EF71B}">
      <dgm:prSet/>
      <dgm:spPr/>
      <dgm:t>
        <a:bodyPr/>
        <a:lstStyle/>
        <a:p>
          <a:endParaRPr lang="en-GB"/>
        </a:p>
      </dgm:t>
    </dgm:pt>
    <dgm:pt modelId="{CE23F9CC-6C4E-4EE4-BA30-33D2494D559D}">
      <dgm:prSet/>
      <dgm:spPr/>
      <dgm:t>
        <a:bodyPr/>
        <a:lstStyle/>
        <a:p>
          <a:r>
            <a:rPr lang="en-US" b="0" i="0" dirty="0"/>
            <a:t>Academic-led research culture – creative, entrepreneurial and open</a:t>
          </a:r>
          <a:endParaRPr lang="en-GB" dirty="0"/>
        </a:p>
      </dgm:t>
    </dgm:pt>
    <dgm:pt modelId="{B6B6FF48-F597-4BC0-8402-6E5BE9590C9F}" type="parTrans" cxnId="{D16EC1DE-B275-4B59-99DF-8C09367C7141}">
      <dgm:prSet/>
      <dgm:spPr/>
      <dgm:t>
        <a:bodyPr/>
        <a:lstStyle/>
        <a:p>
          <a:endParaRPr lang="en-GB"/>
        </a:p>
      </dgm:t>
    </dgm:pt>
    <dgm:pt modelId="{EC96D0C9-73B1-4649-8679-C9F2C8390D8E}" type="sibTrans" cxnId="{D16EC1DE-B275-4B59-99DF-8C09367C7141}">
      <dgm:prSet/>
      <dgm:spPr/>
      <dgm:t>
        <a:bodyPr/>
        <a:lstStyle/>
        <a:p>
          <a:endParaRPr lang="en-GB"/>
        </a:p>
      </dgm:t>
    </dgm:pt>
    <dgm:pt modelId="{00BAB1D5-74EF-45CB-A286-F9855D8226C7}">
      <dgm:prSet/>
      <dgm:spPr/>
      <dgm:t>
        <a:bodyPr/>
        <a:lstStyle/>
        <a:p>
          <a:r>
            <a:rPr lang="en-US" b="0" i="0" dirty="0"/>
            <a:t>Strategic research strengths in Digital Humanities, Global Challenges, Reproduction; focused research </a:t>
          </a:r>
          <a:r>
            <a:rPr lang="en-US" b="0" i="0" dirty="0" err="1"/>
            <a:t>centres</a:t>
          </a:r>
          <a:r>
            <a:rPr lang="en-US" b="0" i="0" dirty="0"/>
            <a:t> in Heritage and Language Sciences.</a:t>
          </a:r>
          <a:endParaRPr lang="en-GB" dirty="0"/>
        </a:p>
      </dgm:t>
    </dgm:pt>
    <dgm:pt modelId="{F9B14273-6E72-4872-84CE-7CA81CB64A0F}" type="parTrans" cxnId="{31F9338A-83DB-4687-A30C-7BAE07147679}">
      <dgm:prSet/>
      <dgm:spPr/>
      <dgm:t>
        <a:bodyPr/>
        <a:lstStyle/>
        <a:p>
          <a:endParaRPr lang="en-GB"/>
        </a:p>
      </dgm:t>
    </dgm:pt>
    <dgm:pt modelId="{16CA7A03-0CEB-428F-925A-4440AF4A6626}" type="sibTrans" cxnId="{31F9338A-83DB-4687-A30C-7BAE07147679}">
      <dgm:prSet/>
      <dgm:spPr/>
      <dgm:t>
        <a:bodyPr/>
        <a:lstStyle/>
        <a:p>
          <a:endParaRPr lang="en-GB"/>
        </a:p>
      </dgm:t>
    </dgm:pt>
    <dgm:pt modelId="{EF014A56-B528-4F4C-8F0C-3C3F294DE5BF}" type="pres">
      <dgm:prSet presAssocID="{C8461DC5-D7EA-4E90-953E-F2A71108598D}" presName="Name0" presStyleCnt="0">
        <dgm:presLayoutVars>
          <dgm:resizeHandles/>
        </dgm:presLayoutVars>
      </dgm:prSet>
      <dgm:spPr/>
    </dgm:pt>
    <dgm:pt modelId="{8B5E266F-716A-467F-BE64-10CA1C970E29}" type="pres">
      <dgm:prSet presAssocID="{0C8ED31F-E5BB-4D4F-9767-B43E221DE8A8}" presName="text" presStyleLbl="node1" presStyleIdx="0" presStyleCnt="5" custScaleX="130229">
        <dgm:presLayoutVars>
          <dgm:bulletEnabled val="1"/>
        </dgm:presLayoutVars>
      </dgm:prSet>
      <dgm:spPr/>
    </dgm:pt>
    <dgm:pt modelId="{82DD867C-7E1F-4167-BBAD-D190E81E269C}" type="pres">
      <dgm:prSet presAssocID="{35C77059-C5CD-4B23-8334-8EF1CF19013B}" presName="space" presStyleCnt="0"/>
      <dgm:spPr/>
    </dgm:pt>
    <dgm:pt modelId="{55EB91CB-136A-45DE-8277-AFBBE336BD1E}" type="pres">
      <dgm:prSet presAssocID="{C2BF3FE7-638E-4A47-87AB-F7CB39208CE0}" presName="text" presStyleLbl="node1" presStyleIdx="1" presStyleCnt="5">
        <dgm:presLayoutVars>
          <dgm:bulletEnabled val="1"/>
        </dgm:presLayoutVars>
      </dgm:prSet>
      <dgm:spPr/>
    </dgm:pt>
    <dgm:pt modelId="{221883FB-D83F-4D3E-9EBA-68867D85BCE2}" type="pres">
      <dgm:prSet presAssocID="{06C8471E-C4A4-4069-87ED-2CD56B5324BD}" presName="space" presStyleCnt="0"/>
      <dgm:spPr/>
    </dgm:pt>
    <dgm:pt modelId="{2F85E3F2-15BA-40D9-84DF-FFEB325DB74F}" type="pres">
      <dgm:prSet presAssocID="{71638DE1-5F08-4333-81D6-5EAEFA0E60EF}" presName="text" presStyleLbl="node1" presStyleIdx="2" presStyleCnt="5" custScaleX="209169">
        <dgm:presLayoutVars>
          <dgm:bulletEnabled val="1"/>
        </dgm:presLayoutVars>
      </dgm:prSet>
      <dgm:spPr/>
    </dgm:pt>
    <dgm:pt modelId="{636F7070-845D-43A0-8A2B-131C58E6FA29}" type="pres">
      <dgm:prSet presAssocID="{174823F1-ACD0-470E-A3CB-817F0AB3B887}" presName="space" presStyleCnt="0"/>
      <dgm:spPr/>
    </dgm:pt>
    <dgm:pt modelId="{0AE30539-48DB-4173-9100-F16007AB3F0B}" type="pres">
      <dgm:prSet presAssocID="{CE23F9CC-6C4E-4EE4-BA30-33D2494D559D}" presName="text" presStyleLbl="node1" presStyleIdx="3" presStyleCnt="5" custScaleX="230542">
        <dgm:presLayoutVars>
          <dgm:bulletEnabled val="1"/>
        </dgm:presLayoutVars>
      </dgm:prSet>
      <dgm:spPr/>
    </dgm:pt>
    <dgm:pt modelId="{515ECC43-B233-4C19-80FB-761C7606CB16}" type="pres">
      <dgm:prSet presAssocID="{EC96D0C9-73B1-4649-8679-C9F2C8390D8E}" presName="space" presStyleCnt="0"/>
      <dgm:spPr/>
    </dgm:pt>
    <dgm:pt modelId="{672C5155-A1CE-4B36-941F-21DF78463F0C}" type="pres">
      <dgm:prSet presAssocID="{00BAB1D5-74EF-45CB-A286-F9855D8226C7}" presName="text" presStyleLbl="node1" presStyleIdx="4" presStyleCnt="5">
        <dgm:presLayoutVars>
          <dgm:bulletEnabled val="1"/>
        </dgm:presLayoutVars>
      </dgm:prSet>
      <dgm:spPr/>
    </dgm:pt>
  </dgm:ptLst>
  <dgm:cxnLst>
    <dgm:cxn modelId="{B5EC4303-2559-4D30-948F-20124882055F}" type="presOf" srcId="{0C8ED31F-E5BB-4D4F-9767-B43E221DE8A8}" destId="{8B5E266F-716A-467F-BE64-10CA1C970E29}" srcOrd="0" destOrd="0" presId="urn:diagrams.loki3.com/VaryingWidthList"/>
    <dgm:cxn modelId="{03FC4318-860A-41AB-A629-442A08C65C77}" srcId="{C8461DC5-D7EA-4E90-953E-F2A71108598D}" destId="{0C8ED31F-E5BB-4D4F-9767-B43E221DE8A8}" srcOrd="0" destOrd="0" parTransId="{E81FFC65-851A-4CEE-A772-F784541A4E50}" sibTransId="{35C77059-C5CD-4B23-8334-8EF1CF19013B}"/>
    <dgm:cxn modelId="{0BF48131-1A30-461B-A288-C52EF4AD723C}" type="presOf" srcId="{CE23F9CC-6C4E-4EE4-BA30-33D2494D559D}" destId="{0AE30539-48DB-4173-9100-F16007AB3F0B}" srcOrd="0" destOrd="0" presId="urn:diagrams.loki3.com/VaryingWidthList"/>
    <dgm:cxn modelId="{29D18B6C-BDB9-406E-B0E4-BE9C970F7D6C}" type="presOf" srcId="{C8461DC5-D7EA-4E90-953E-F2A71108598D}" destId="{EF014A56-B528-4F4C-8F0C-3C3F294DE5BF}" srcOrd="0" destOrd="0" presId="urn:diagrams.loki3.com/VaryingWidthList"/>
    <dgm:cxn modelId="{31F9338A-83DB-4687-A30C-7BAE07147679}" srcId="{C8461DC5-D7EA-4E90-953E-F2A71108598D}" destId="{00BAB1D5-74EF-45CB-A286-F9855D8226C7}" srcOrd="4" destOrd="0" parTransId="{F9B14273-6E72-4872-84CE-7CA81CB64A0F}" sibTransId="{16CA7A03-0CEB-428F-925A-4440AF4A6626}"/>
    <dgm:cxn modelId="{82336D96-8151-47C9-B83F-6A764C992131}" srcId="{C8461DC5-D7EA-4E90-953E-F2A71108598D}" destId="{C2BF3FE7-638E-4A47-87AB-F7CB39208CE0}" srcOrd="1" destOrd="0" parTransId="{5DC9D0A4-A4B4-4496-B008-6B5B089527ED}" sibTransId="{06C8471E-C4A4-4069-87ED-2CD56B5324BD}"/>
    <dgm:cxn modelId="{49A093B1-DE07-4A33-A657-74B4137EF71B}" srcId="{C8461DC5-D7EA-4E90-953E-F2A71108598D}" destId="{71638DE1-5F08-4333-81D6-5EAEFA0E60EF}" srcOrd="2" destOrd="0" parTransId="{A552C450-5AC5-40D5-8F25-ADCA9F71EDD7}" sibTransId="{174823F1-ACD0-470E-A3CB-817F0AB3B887}"/>
    <dgm:cxn modelId="{C61A0BD5-1FFD-4FCE-8998-885F4C9F6562}" type="presOf" srcId="{71638DE1-5F08-4333-81D6-5EAEFA0E60EF}" destId="{2F85E3F2-15BA-40D9-84DF-FFEB325DB74F}" srcOrd="0" destOrd="0" presId="urn:diagrams.loki3.com/VaryingWidthList"/>
    <dgm:cxn modelId="{D16EC1DE-B275-4B59-99DF-8C09367C7141}" srcId="{C8461DC5-D7EA-4E90-953E-F2A71108598D}" destId="{CE23F9CC-6C4E-4EE4-BA30-33D2494D559D}" srcOrd="3" destOrd="0" parTransId="{B6B6FF48-F597-4BC0-8402-6E5BE9590C9F}" sibTransId="{EC96D0C9-73B1-4649-8679-C9F2C8390D8E}"/>
    <dgm:cxn modelId="{EB9493F1-6A32-4338-B5BF-3BF205BC2CB4}" type="presOf" srcId="{00BAB1D5-74EF-45CB-A286-F9855D8226C7}" destId="{672C5155-A1CE-4B36-941F-21DF78463F0C}" srcOrd="0" destOrd="0" presId="urn:diagrams.loki3.com/VaryingWidthList"/>
    <dgm:cxn modelId="{2BF2C6F3-516D-447B-8DEA-1AD7DB2161AA}" type="presOf" srcId="{C2BF3FE7-638E-4A47-87AB-F7CB39208CE0}" destId="{55EB91CB-136A-45DE-8277-AFBBE336BD1E}" srcOrd="0" destOrd="0" presId="urn:diagrams.loki3.com/VaryingWidthList"/>
    <dgm:cxn modelId="{EC2F9C1F-6576-48EC-AEF1-A682D449C937}" type="presParOf" srcId="{EF014A56-B528-4F4C-8F0C-3C3F294DE5BF}" destId="{8B5E266F-716A-467F-BE64-10CA1C970E29}" srcOrd="0" destOrd="0" presId="urn:diagrams.loki3.com/VaryingWidthList"/>
    <dgm:cxn modelId="{B5314143-F7FF-4835-AFE4-F6F4AF4F8D41}" type="presParOf" srcId="{EF014A56-B528-4F4C-8F0C-3C3F294DE5BF}" destId="{82DD867C-7E1F-4167-BBAD-D190E81E269C}" srcOrd="1" destOrd="0" presId="urn:diagrams.loki3.com/VaryingWidthList"/>
    <dgm:cxn modelId="{7C3524FA-6823-4622-8EA4-B8EDD8CFA2A1}" type="presParOf" srcId="{EF014A56-B528-4F4C-8F0C-3C3F294DE5BF}" destId="{55EB91CB-136A-45DE-8277-AFBBE336BD1E}" srcOrd="2" destOrd="0" presId="urn:diagrams.loki3.com/VaryingWidthList"/>
    <dgm:cxn modelId="{1DB105B3-001E-4AFD-A043-527E9015EB1E}" type="presParOf" srcId="{EF014A56-B528-4F4C-8F0C-3C3F294DE5BF}" destId="{221883FB-D83F-4D3E-9EBA-68867D85BCE2}" srcOrd="3" destOrd="0" presId="urn:diagrams.loki3.com/VaryingWidthList"/>
    <dgm:cxn modelId="{3415DF5F-7C82-44DF-8D7C-032A61E1D365}" type="presParOf" srcId="{EF014A56-B528-4F4C-8F0C-3C3F294DE5BF}" destId="{2F85E3F2-15BA-40D9-84DF-FFEB325DB74F}" srcOrd="4" destOrd="0" presId="urn:diagrams.loki3.com/VaryingWidthList"/>
    <dgm:cxn modelId="{4A18FEFE-85D9-414C-AFB0-B56C9CC8BF98}" type="presParOf" srcId="{EF014A56-B528-4F4C-8F0C-3C3F294DE5BF}" destId="{636F7070-845D-43A0-8A2B-131C58E6FA29}" srcOrd="5" destOrd="0" presId="urn:diagrams.loki3.com/VaryingWidthList"/>
    <dgm:cxn modelId="{AE6FDCC3-7726-4EE2-86B2-AF121EB230FF}" type="presParOf" srcId="{EF014A56-B528-4F4C-8F0C-3C3F294DE5BF}" destId="{0AE30539-48DB-4173-9100-F16007AB3F0B}" srcOrd="6" destOrd="0" presId="urn:diagrams.loki3.com/VaryingWidthList"/>
    <dgm:cxn modelId="{9FAECDB1-45DB-4292-BF76-48CFF061D6B5}" type="presParOf" srcId="{EF014A56-B528-4F4C-8F0C-3C3F294DE5BF}" destId="{515ECC43-B233-4C19-80FB-761C7606CB16}" srcOrd="7" destOrd="0" presId="urn:diagrams.loki3.com/VaryingWidthList"/>
    <dgm:cxn modelId="{72DE4CC0-E5DD-4C2B-809E-8F5BE8C474EF}" type="presParOf" srcId="{EF014A56-B528-4F4C-8F0C-3C3F294DE5BF}" destId="{672C5155-A1CE-4B36-941F-21DF78463F0C}" srcOrd="8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461DC5-D7EA-4E90-953E-F2A71108598D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C8ED31F-E5BB-4D4F-9767-B43E221DE8A8}">
      <dgm:prSet/>
      <dgm:spPr/>
      <dgm:t>
        <a:bodyPr/>
        <a:lstStyle/>
        <a:p>
          <a:r>
            <a:rPr lang="en-US" b="0" i="0" dirty="0">
              <a:highlight>
                <a:srgbClr val="D1D285"/>
              </a:highlight>
            </a:rPr>
            <a:t>Inventive, excellent, specialized research across breadth of arts and humanities</a:t>
          </a:r>
          <a:endParaRPr lang="en-GB" dirty="0">
            <a:highlight>
              <a:srgbClr val="D1D285"/>
            </a:highlight>
          </a:endParaRPr>
        </a:p>
      </dgm:t>
    </dgm:pt>
    <dgm:pt modelId="{E81FFC65-851A-4CEE-A772-F784541A4E50}" type="parTrans" cxnId="{03FC4318-860A-41AB-A629-442A08C65C77}">
      <dgm:prSet/>
      <dgm:spPr/>
      <dgm:t>
        <a:bodyPr/>
        <a:lstStyle/>
        <a:p>
          <a:endParaRPr lang="en-GB"/>
        </a:p>
      </dgm:t>
    </dgm:pt>
    <dgm:pt modelId="{35C77059-C5CD-4B23-8334-8EF1CF19013B}" type="sibTrans" cxnId="{03FC4318-860A-41AB-A629-442A08C65C77}">
      <dgm:prSet/>
      <dgm:spPr/>
      <dgm:t>
        <a:bodyPr/>
        <a:lstStyle/>
        <a:p>
          <a:endParaRPr lang="en-GB"/>
        </a:p>
      </dgm:t>
    </dgm:pt>
    <dgm:pt modelId="{C2BF3FE7-638E-4A47-87AB-F7CB39208CE0}">
      <dgm:prSet/>
      <dgm:spPr/>
      <dgm:t>
        <a:bodyPr/>
        <a:lstStyle/>
        <a:p>
          <a:r>
            <a:rPr lang="en-US" b="0" i="0" dirty="0">
              <a:highlight>
                <a:srgbClr val="EEAA7A"/>
              </a:highlight>
            </a:rPr>
            <a:t>Strong impact culture including public engagement; museums and libraries; high-impact policy research and influence</a:t>
          </a:r>
          <a:endParaRPr lang="en-GB" dirty="0">
            <a:highlight>
              <a:srgbClr val="EEAA7A"/>
            </a:highlight>
          </a:endParaRPr>
        </a:p>
      </dgm:t>
    </dgm:pt>
    <dgm:pt modelId="{5DC9D0A4-A4B4-4496-B008-6B5B089527ED}" type="parTrans" cxnId="{82336D96-8151-47C9-B83F-6A764C992131}">
      <dgm:prSet/>
      <dgm:spPr/>
      <dgm:t>
        <a:bodyPr/>
        <a:lstStyle/>
        <a:p>
          <a:endParaRPr lang="en-GB"/>
        </a:p>
      </dgm:t>
    </dgm:pt>
    <dgm:pt modelId="{06C8471E-C4A4-4069-87ED-2CD56B5324BD}" type="sibTrans" cxnId="{82336D96-8151-47C9-B83F-6A764C992131}">
      <dgm:prSet/>
      <dgm:spPr/>
      <dgm:t>
        <a:bodyPr/>
        <a:lstStyle/>
        <a:p>
          <a:endParaRPr lang="en-GB"/>
        </a:p>
      </dgm:t>
    </dgm:pt>
    <dgm:pt modelId="{71638DE1-5F08-4333-81D6-5EAEFA0E60EF}">
      <dgm:prSet/>
      <dgm:spPr/>
      <dgm:t>
        <a:bodyPr/>
        <a:lstStyle/>
        <a:p>
          <a:r>
            <a:rPr lang="en-US" b="0" i="0" dirty="0">
              <a:highlight>
                <a:srgbClr val="D1D285"/>
              </a:highlight>
            </a:rPr>
            <a:t>High level of freedom for basic research</a:t>
          </a:r>
          <a:endParaRPr lang="en-GB" dirty="0">
            <a:highlight>
              <a:srgbClr val="D1D285"/>
            </a:highlight>
          </a:endParaRPr>
        </a:p>
      </dgm:t>
    </dgm:pt>
    <dgm:pt modelId="{A552C450-5AC5-40D5-8F25-ADCA9F71EDD7}" type="parTrans" cxnId="{49A093B1-DE07-4A33-A657-74B4137EF71B}">
      <dgm:prSet/>
      <dgm:spPr/>
      <dgm:t>
        <a:bodyPr/>
        <a:lstStyle/>
        <a:p>
          <a:endParaRPr lang="en-GB"/>
        </a:p>
      </dgm:t>
    </dgm:pt>
    <dgm:pt modelId="{174823F1-ACD0-470E-A3CB-817F0AB3B887}" type="sibTrans" cxnId="{49A093B1-DE07-4A33-A657-74B4137EF71B}">
      <dgm:prSet/>
      <dgm:spPr/>
      <dgm:t>
        <a:bodyPr/>
        <a:lstStyle/>
        <a:p>
          <a:endParaRPr lang="en-GB"/>
        </a:p>
      </dgm:t>
    </dgm:pt>
    <dgm:pt modelId="{CE23F9CC-6C4E-4EE4-BA30-33D2494D559D}">
      <dgm:prSet/>
      <dgm:spPr/>
      <dgm:t>
        <a:bodyPr/>
        <a:lstStyle/>
        <a:p>
          <a:r>
            <a:rPr lang="en-US" b="0" i="0" dirty="0">
              <a:highlight>
                <a:srgbClr val="D1D285"/>
              </a:highlight>
            </a:rPr>
            <a:t>Academic-led research culture and policies</a:t>
          </a:r>
          <a:endParaRPr lang="en-GB" dirty="0">
            <a:highlight>
              <a:srgbClr val="D1D285"/>
            </a:highlight>
          </a:endParaRPr>
        </a:p>
      </dgm:t>
    </dgm:pt>
    <dgm:pt modelId="{B6B6FF48-F597-4BC0-8402-6E5BE9590C9F}" type="parTrans" cxnId="{D16EC1DE-B275-4B59-99DF-8C09367C7141}">
      <dgm:prSet/>
      <dgm:spPr/>
      <dgm:t>
        <a:bodyPr/>
        <a:lstStyle/>
        <a:p>
          <a:endParaRPr lang="en-GB"/>
        </a:p>
      </dgm:t>
    </dgm:pt>
    <dgm:pt modelId="{EC96D0C9-73B1-4649-8679-C9F2C8390D8E}" type="sibTrans" cxnId="{D16EC1DE-B275-4B59-99DF-8C09367C7141}">
      <dgm:prSet/>
      <dgm:spPr/>
      <dgm:t>
        <a:bodyPr/>
        <a:lstStyle/>
        <a:p>
          <a:endParaRPr lang="en-GB"/>
        </a:p>
      </dgm:t>
    </dgm:pt>
    <dgm:pt modelId="{00BAB1D5-74EF-45CB-A286-F9855D8226C7}">
      <dgm:prSet/>
      <dgm:spPr/>
      <dgm:t>
        <a:bodyPr/>
        <a:lstStyle/>
        <a:p>
          <a:r>
            <a:rPr lang="en-US" b="0" i="0" dirty="0">
              <a:highlight>
                <a:srgbClr val="EEAA7A"/>
              </a:highlight>
            </a:rPr>
            <a:t>Strategic research strengths in Digital Humanities, Global Challenges, Reproduction; focused research </a:t>
          </a:r>
          <a:r>
            <a:rPr lang="en-US" b="0" i="0" dirty="0" err="1">
              <a:highlight>
                <a:srgbClr val="EEAA7A"/>
              </a:highlight>
            </a:rPr>
            <a:t>centres</a:t>
          </a:r>
          <a:r>
            <a:rPr lang="en-US" b="0" i="0" dirty="0">
              <a:highlight>
                <a:srgbClr val="EEAA7A"/>
              </a:highlight>
            </a:rPr>
            <a:t> in Heritage and Language Sciences</a:t>
          </a:r>
          <a:endParaRPr lang="en-GB" dirty="0"/>
        </a:p>
      </dgm:t>
    </dgm:pt>
    <dgm:pt modelId="{F9B14273-6E72-4872-84CE-7CA81CB64A0F}" type="parTrans" cxnId="{31F9338A-83DB-4687-A30C-7BAE07147679}">
      <dgm:prSet/>
      <dgm:spPr/>
      <dgm:t>
        <a:bodyPr/>
        <a:lstStyle/>
        <a:p>
          <a:endParaRPr lang="en-GB"/>
        </a:p>
      </dgm:t>
    </dgm:pt>
    <dgm:pt modelId="{16CA7A03-0CEB-428F-925A-4440AF4A6626}" type="sibTrans" cxnId="{31F9338A-83DB-4687-A30C-7BAE07147679}">
      <dgm:prSet/>
      <dgm:spPr/>
      <dgm:t>
        <a:bodyPr/>
        <a:lstStyle/>
        <a:p>
          <a:endParaRPr lang="en-GB"/>
        </a:p>
      </dgm:t>
    </dgm:pt>
    <dgm:pt modelId="{EF014A56-B528-4F4C-8F0C-3C3F294DE5BF}" type="pres">
      <dgm:prSet presAssocID="{C8461DC5-D7EA-4E90-953E-F2A71108598D}" presName="Name0" presStyleCnt="0">
        <dgm:presLayoutVars>
          <dgm:resizeHandles/>
        </dgm:presLayoutVars>
      </dgm:prSet>
      <dgm:spPr/>
    </dgm:pt>
    <dgm:pt modelId="{8B5E266F-716A-467F-BE64-10CA1C970E29}" type="pres">
      <dgm:prSet presAssocID="{0C8ED31F-E5BB-4D4F-9767-B43E221DE8A8}" presName="text" presStyleLbl="node1" presStyleIdx="0" presStyleCnt="5" custScaleX="130229">
        <dgm:presLayoutVars>
          <dgm:bulletEnabled val="1"/>
        </dgm:presLayoutVars>
      </dgm:prSet>
      <dgm:spPr/>
    </dgm:pt>
    <dgm:pt modelId="{82DD867C-7E1F-4167-BBAD-D190E81E269C}" type="pres">
      <dgm:prSet presAssocID="{35C77059-C5CD-4B23-8334-8EF1CF19013B}" presName="space" presStyleCnt="0"/>
      <dgm:spPr/>
    </dgm:pt>
    <dgm:pt modelId="{55EB91CB-136A-45DE-8277-AFBBE336BD1E}" type="pres">
      <dgm:prSet presAssocID="{C2BF3FE7-638E-4A47-87AB-F7CB39208CE0}" presName="text" presStyleLbl="node1" presStyleIdx="1" presStyleCnt="5">
        <dgm:presLayoutVars>
          <dgm:bulletEnabled val="1"/>
        </dgm:presLayoutVars>
      </dgm:prSet>
      <dgm:spPr/>
    </dgm:pt>
    <dgm:pt modelId="{221883FB-D83F-4D3E-9EBA-68867D85BCE2}" type="pres">
      <dgm:prSet presAssocID="{06C8471E-C4A4-4069-87ED-2CD56B5324BD}" presName="space" presStyleCnt="0"/>
      <dgm:spPr/>
    </dgm:pt>
    <dgm:pt modelId="{2F85E3F2-15BA-40D9-84DF-FFEB325DB74F}" type="pres">
      <dgm:prSet presAssocID="{71638DE1-5F08-4333-81D6-5EAEFA0E60EF}" presName="text" presStyleLbl="node1" presStyleIdx="2" presStyleCnt="5" custScaleX="209169">
        <dgm:presLayoutVars>
          <dgm:bulletEnabled val="1"/>
        </dgm:presLayoutVars>
      </dgm:prSet>
      <dgm:spPr/>
    </dgm:pt>
    <dgm:pt modelId="{636F7070-845D-43A0-8A2B-131C58E6FA29}" type="pres">
      <dgm:prSet presAssocID="{174823F1-ACD0-470E-A3CB-817F0AB3B887}" presName="space" presStyleCnt="0"/>
      <dgm:spPr/>
    </dgm:pt>
    <dgm:pt modelId="{0AE30539-48DB-4173-9100-F16007AB3F0B}" type="pres">
      <dgm:prSet presAssocID="{CE23F9CC-6C4E-4EE4-BA30-33D2494D559D}" presName="text" presStyleLbl="node1" presStyleIdx="3" presStyleCnt="5" custScaleX="230542">
        <dgm:presLayoutVars>
          <dgm:bulletEnabled val="1"/>
        </dgm:presLayoutVars>
      </dgm:prSet>
      <dgm:spPr/>
    </dgm:pt>
    <dgm:pt modelId="{515ECC43-B233-4C19-80FB-761C7606CB16}" type="pres">
      <dgm:prSet presAssocID="{EC96D0C9-73B1-4649-8679-C9F2C8390D8E}" presName="space" presStyleCnt="0"/>
      <dgm:spPr/>
    </dgm:pt>
    <dgm:pt modelId="{672C5155-A1CE-4B36-941F-21DF78463F0C}" type="pres">
      <dgm:prSet presAssocID="{00BAB1D5-74EF-45CB-A286-F9855D8226C7}" presName="text" presStyleLbl="node1" presStyleIdx="4" presStyleCnt="5">
        <dgm:presLayoutVars>
          <dgm:bulletEnabled val="1"/>
        </dgm:presLayoutVars>
      </dgm:prSet>
      <dgm:spPr/>
    </dgm:pt>
  </dgm:ptLst>
  <dgm:cxnLst>
    <dgm:cxn modelId="{B5EC4303-2559-4D30-948F-20124882055F}" type="presOf" srcId="{0C8ED31F-E5BB-4D4F-9767-B43E221DE8A8}" destId="{8B5E266F-716A-467F-BE64-10CA1C970E29}" srcOrd="0" destOrd="0" presId="urn:diagrams.loki3.com/VaryingWidthList"/>
    <dgm:cxn modelId="{03FC4318-860A-41AB-A629-442A08C65C77}" srcId="{C8461DC5-D7EA-4E90-953E-F2A71108598D}" destId="{0C8ED31F-E5BB-4D4F-9767-B43E221DE8A8}" srcOrd="0" destOrd="0" parTransId="{E81FFC65-851A-4CEE-A772-F784541A4E50}" sibTransId="{35C77059-C5CD-4B23-8334-8EF1CF19013B}"/>
    <dgm:cxn modelId="{0BF48131-1A30-461B-A288-C52EF4AD723C}" type="presOf" srcId="{CE23F9CC-6C4E-4EE4-BA30-33D2494D559D}" destId="{0AE30539-48DB-4173-9100-F16007AB3F0B}" srcOrd="0" destOrd="0" presId="urn:diagrams.loki3.com/VaryingWidthList"/>
    <dgm:cxn modelId="{29D18B6C-BDB9-406E-B0E4-BE9C970F7D6C}" type="presOf" srcId="{C8461DC5-D7EA-4E90-953E-F2A71108598D}" destId="{EF014A56-B528-4F4C-8F0C-3C3F294DE5BF}" srcOrd="0" destOrd="0" presId="urn:diagrams.loki3.com/VaryingWidthList"/>
    <dgm:cxn modelId="{31F9338A-83DB-4687-A30C-7BAE07147679}" srcId="{C8461DC5-D7EA-4E90-953E-F2A71108598D}" destId="{00BAB1D5-74EF-45CB-A286-F9855D8226C7}" srcOrd="4" destOrd="0" parTransId="{F9B14273-6E72-4872-84CE-7CA81CB64A0F}" sibTransId="{16CA7A03-0CEB-428F-925A-4440AF4A6626}"/>
    <dgm:cxn modelId="{82336D96-8151-47C9-B83F-6A764C992131}" srcId="{C8461DC5-D7EA-4E90-953E-F2A71108598D}" destId="{C2BF3FE7-638E-4A47-87AB-F7CB39208CE0}" srcOrd="1" destOrd="0" parTransId="{5DC9D0A4-A4B4-4496-B008-6B5B089527ED}" sibTransId="{06C8471E-C4A4-4069-87ED-2CD56B5324BD}"/>
    <dgm:cxn modelId="{49A093B1-DE07-4A33-A657-74B4137EF71B}" srcId="{C8461DC5-D7EA-4E90-953E-F2A71108598D}" destId="{71638DE1-5F08-4333-81D6-5EAEFA0E60EF}" srcOrd="2" destOrd="0" parTransId="{A552C450-5AC5-40D5-8F25-ADCA9F71EDD7}" sibTransId="{174823F1-ACD0-470E-A3CB-817F0AB3B887}"/>
    <dgm:cxn modelId="{C61A0BD5-1FFD-4FCE-8998-885F4C9F6562}" type="presOf" srcId="{71638DE1-5F08-4333-81D6-5EAEFA0E60EF}" destId="{2F85E3F2-15BA-40D9-84DF-FFEB325DB74F}" srcOrd="0" destOrd="0" presId="urn:diagrams.loki3.com/VaryingWidthList"/>
    <dgm:cxn modelId="{D16EC1DE-B275-4B59-99DF-8C09367C7141}" srcId="{C8461DC5-D7EA-4E90-953E-F2A71108598D}" destId="{CE23F9CC-6C4E-4EE4-BA30-33D2494D559D}" srcOrd="3" destOrd="0" parTransId="{B6B6FF48-F597-4BC0-8402-6E5BE9590C9F}" sibTransId="{EC96D0C9-73B1-4649-8679-C9F2C8390D8E}"/>
    <dgm:cxn modelId="{EB9493F1-6A32-4338-B5BF-3BF205BC2CB4}" type="presOf" srcId="{00BAB1D5-74EF-45CB-A286-F9855D8226C7}" destId="{672C5155-A1CE-4B36-941F-21DF78463F0C}" srcOrd="0" destOrd="0" presId="urn:diagrams.loki3.com/VaryingWidthList"/>
    <dgm:cxn modelId="{2BF2C6F3-516D-447B-8DEA-1AD7DB2161AA}" type="presOf" srcId="{C2BF3FE7-638E-4A47-87AB-F7CB39208CE0}" destId="{55EB91CB-136A-45DE-8277-AFBBE336BD1E}" srcOrd="0" destOrd="0" presId="urn:diagrams.loki3.com/VaryingWidthList"/>
    <dgm:cxn modelId="{EC2F9C1F-6576-48EC-AEF1-A682D449C937}" type="presParOf" srcId="{EF014A56-B528-4F4C-8F0C-3C3F294DE5BF}" destId="{8B5E266F-716A-467F-BE64-10CA1C970E29}" srcOrd="0" destOrd="0" presId="urn:diagrams.loki3.com/VaryingWidthList"/>
    <dgm:cxn modelId="{B5314143-F7FF-4835-AFE4-F6F4AF4F8D41}" type="presParOf" srcId="{EF014A56-B528-4F4C-8F0C-3C3F294DE5BF}" destId="{82DD867C-7E1F-4167-BBAD-D190E81E269C}" srcOrd="1" destOrd="0" presId="urn:diagrams.loki3.com/VaryingWidthList"/>
    <dgm:cxn modelId="{7C3524FA-6823-4622-8EA4-B8EDD8CFA2A1}" type="presParOf" srcId="{EF014A56-B528-4F4C-8F0C-3C3F294DE5BF}" destId="{55EB91CB-136A-45DE-8277-AFBBE336BD1E}" srcOrd="2" destOrd="0" presId="urn:diagrams.loki3.com/VaryingWidthList"/>
    <dgm:cxn modelId="{1DB105B3-001E-4AFD-A043-527E9015EB1E}" type="presParOf" srcId="{EF014A56-B528-4F4C-8F0C-3C3F294DE5BF}" destId="{221883FB-D83F-4D3E-9EBA-68867D85BCE2}" srcOrd="3" destOrd="0" presId="urn:diagrams.loki3.com/VaryingWidthList"/>
    <dgm:cxn modelId="{3415DF5F-7C82-44DF-8D7C-032A61E1D365}" type="presParOf" srcId="{EF014A56-B528-4F4C-8F0C-3C3F294DE5BF}" destId="{2F85E3F2-15BA-40D9-84DF-FFEB325DB74F}" srcOrd="4" destOrd="0" presId="urn:diagrams.loki3.com/VaryingWidthList"/>
    <dgm:cxn modelId="{4A18FEFE-85D9-414C-AFB0-B56C9CC8BF98}" type="presParOf" srcId="{EF014A56-B528-4F4C-8F0C-3C3F294DE5BF}" destId="{636F7070-845D-43A0-8A2B-131C58E6FA29}" srcOrd="5" destOrd="0" presId="urn:diagrams.loki3.com/VaryingWidthList"/>
    <dgm:cxn modelId="{AE6FDCC3-7726-4EE2-86B2-AF121EB230FF}" type="presParOf" srcId="{EF014A56-B528-4F4C-8F0C-3C3F294DE5BF}" destId="{0AE30539-48DB-4173-9100-F16007AB3F0B}" srcOrd="6" destOrd="0" presId="urn:diagrams.loki3.com/VaryingWidthList"/>
    <dgm:cxn modelId="{9FAECDB1-45DB-4292-BF76-48CFF061D6B5}" type="presParOf" srcId="{EF014A56-B528-4F4C-8F0C-3C3F294DE5BF}" destId="{515ECC43-B233-4C19-80FB-761C7606CB16}" srcOrd="7" destOrd="0" presId="urn:diagrams.loki3.com/VaryingWidthList"/>
    <dgm:cxn modelId="{72DE4CC0-E5DD-4C2B-809E-8F5BE8C474EF}" type="presParOf" srcId="{EF014A56-B528-4F4C-8F0C-3C3F294DE5BF}" destId="{672C5155-A1CE-4B36-941F-21DF78463F0C}" srcOrd="8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F9A943-DC1A-400F-8CA6-7C0FFF8A877F}" type="doc">
      <dgm:prSet loTypeId="urn:microsoft.com/office/officeart/2011/layout/Picture Fram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4B9A6AE-364C-4942-9DEE-0E8668EBE530}">
      <dgm:prSet custT="1"/>
      <dgm:spPr/>
      <dgm:t>
        <a:bodyPr/>
        <a:lstStyle/>
        <a:p>
          <a:r>
            <a:rPr lang="en-GB" sz="2400" dirty="0"/>
            <a:t>Working with existing partners of the University</a:t>
          </a:r>
        </a:p>
      </dgm:t>
    </dgm:pt>
    <dgm:pt modelId="{91B38AF7-E1FE-4CCC-ADE8-EFEBA88EADA2}" type="parTrans" cxnId="{3C5E734D-D365-498B-89A9-68C475A4745D}">
      <dgm:prSet/>
      <dgm:spPr/>
      <dgm:t>
        <a:bodyPr/>
        <a:lstStyle/>
        <a:p>
          <a:endParaRPr lang="en-GB"/>
        </a:p>
      </dgm:t>
    </dgm:pt>
    <dgm:pt modelId="{1ABD9844-9348-4700-B9C8-288DC8B03405}" type="sibTrans" cxnId="{3C5E734D-D365-498B-89A9-68C475A4745D}">
      <dgm:prSet/>
      <dgm:spPr/>
      <dgm:t>
        <a:bodyPr/>
        <a:lstStyle/>
        <a:p>
          <a:endParaRPr lang="en-GB"/>
        </a:p>
      </dgm:t>
    </dgm:pt>
    <dgm:pt modelId="{F2F3B9E1-302D-4B72-9851-089C79E6F7FB}">
      <dgm:prSet custT="1"/>
      <dgm:spPr/>
      <dgm:t>
        <a:bodyPr/>
        <a:lstStyle/>
        <a:p>
          <a:r>
            <a:rPr lang="en-GB" sz="2400" dirty="0"/>
            <a:t>Mapping onto grant funding and well-established research groups</a:t>
          </a:r>
        </a:p>
      </dgm:t>
    </dgm:pt>
    <dgm:pt modelId="{B63A6760-F039-466A-AB87-93DB92F09805}" type="parTrans" cxnId="{24F950F2-BD98-44FA-B394-4F19AFC4B59F}">
      <dgm:prSet/>
      <dgm:spPr/>
      <dgm:t>
        <a:bodyPr/>
        <a:lstStyle/>
        <a:p>
          <a:endParaRPr lang="en-GB"/>
        </a:p>
      </dgm:t>
    </dgm:pt>
    <dgm:pt modelId="{B96072BE-A45C-4DF8-B7C9-56B16CA89905}" type="sibTrans" cxnId="{24F950F2-BD98-44FA-B394-4F19AFC4B59F}">
      <dgm:prSet/>
      <dgm:spPr/>
      <dgm:t>
        <a:bodyPr/>
        <a:lstStyle/>
        <a:p>
          <a:endParaRPr lang="en-GB"/>
        </a:p>
      </dgm:t>
    </dgm:pt>
    <dgm:pt modelId="{D6A8C778-FFB0-4CAC-B655-E1803729ABF7}">
      <dgm:prSet custT="1"/>
      <dgm:spPr/>
      <dgm:t>
        <a:bodyPr/>
        <a:lstStyle/>
        <a:p>
          <a:r>
            <a:rPr lang="en-GB" sz="2400" dirty="0"/>
            <a:t>Themed or challenge-based programmes</a:t>
          </a:r>
        </a:p>
      </dgm:t>
    </dgm:pt>
    <dgm:pt modelId="{3D9B376A-C323-4B7D-BD1C-753C980D3B5D}" type="parTrans" cxnId="{4D951467-3BC2-4045-B7FD-50AF31EDB19B}">
      <dgm:prSet/>
      <dgm:spPr/>
      <dgm:t>
        <a:bodyPr/>
        <a:lstStyle/>
        <a:p>
          <a:endParaRPr lang="en-GB"/>
        </a:p>
      </dgm:t>
    </dgm:pt>
    <dgm:pt modelId="{5D004387-A009-48F2-9326-C86933EB9653}" type="sibTrans" cxnId="{4D951467-3BC2-4045-B7FD-50AF31EDB19B}">
      <dgm:prSet/>
      <dgm:spPr/>
      <dgm:t>
        <a:bodyPr/>
        <a:lstStyle/>
        <a:p>
          <a:endParaRPr lang="en-GB"/>
        </a:p>
      </dgm:t>
    </dgm:pt>
    <dgm:pt modelId="{D622D54F-A1D7-4312-930B-93BE908E7086}">
      <dgm:prSet custT="1"/>
      <dgm:spPr/>
      <dgm:t>
        <a:bodyPr/>
        <a:lstStyle/>
        <a:p>
          <a:r>
            <a:rPr lang="en-GB" sz="2400" dirty="0"/>
            <a:t>Tools to support/enhance existing impact activities</a:t>
          </a:r>
        </a:p>
      </dgm:t>
    </dgm:pt>
    <dgm:pt modelId="{17489BFA-F00C-450E-9886-AC47E30119DF}" type="parTrans" cxnId="{0865A4B4-25F9-4371-A752-B479A322CFBB}">
      <dgm:prSet/>
      <dgm:spPr/>
      <dgm:t>
        <a:bodyPr/>
        <a:lstStyle/>
        <a:p>
          <a:endParaRPr lang="en-GB"/>
        </a:p>
      </dgm:t>
    </dgm:pt>
    <dgm:pt modelId="{64645F5C-A30E-4E5C-844B-385B468A3921}" type="sibTrans" cxnId="{0865A4B4-25F9-4371-A752-B479A322CFBB}">
      <dgm:prSet/>
      <dgm:spPr/>
      <dgm:t>
        <a:bodyPr/>
        <a:lstStyle/>
        <a:p>
          <a:endParaRPr lang="en-GB"/>
        </a:p>
      </dgm:t>
    </dgm:pt>
    <dgm:pt modelId="{0600F6CC-BE9D-4E03-A642-597144D7BD73}" type="pres">
      <dgm:prSet presAssocID="{E5F9A943-DC1A-400F-8CA6-7C0FFF8A877F}" presName="Name0" presStyleCnt="0">
        <dgm:presLayoutVars>
          <dgm:chMax/>
          <dgm:chPref/>
          <dgm:dir/>
        </dgm:presLayoutVars>
      </dgm:prSet>
      <dgm:spPr/>
    </dgm:pt>
    <dgm:pt modelId="{01A31224-D390-4DDE-A10D-294223D7F147}" type="pres">
      <dgm:prSet presAssocID="{34B9A6AE-364C-4942-9DEE-0E8668EBE530}" presName="composite" presStyleCnt="0"/>
      <dgm:spPr/>
    </dgm:pt>
    <dgm:pt modelId="{9A9D4C38-925F-4760-B08C-F5D06467DD30}" type="pres">
      <dgm:prSet presAssocID="{34B9A6AE-364C-4942-9DEE-0E8668EBE530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A18D13C8-76E5-45E9-9876-5A3EBA614052}" type="pres">
      <dgm:prSet presAssocID="{34B9A6AE-364C-4942-9DEE-0E8668EBE530}" presName="Accent1" presStyleLbl="parChTrans1D1" presStyleIdx="0" presStyleCnt="4"/>
      <dgm:spPr/>
    </dgm:pt>
    <dgm:pt modelId="{AB25E97B-AA57-46AE-BCF7-7036F0FF87E6}" type="pres">
      <dgm:prSet presAssocID="{34B9A6AE-364C-4942-9DEE-0E8668EBE530}" presName="Image" presStyleLbl="alignImgPlace1" presStyleIdx="0" presStyleCnt="4" custScaleX="104459" custScaleY="111114" custLinFactNeighborX="-9563" custLinFactNeighborY="14470"/>
      <dgm:spPr>
        <a:solidFill>
          <a:schemeClr val="tx2">
            <a:lumMod val="40000"/>
            <a:lumOff val="60000"/>
          </a:schemeClr>
        </a:solidFill>
      </dgm:spPr>
    </dgm:pt>
    <dgm:pt modelId="{1551F4BA-B584-48DD-8F8B-FA5B03FECF94}" type="pres">
      <dgm:prSet presAssocID="{1ABD9844-9348-4700-B9C8-288DC8B03405}" presName="sibTrans" presStyleCnt="0"/>
      <dgm:spPr/>
    </dgm:pt>
    <dgm:pt modelId="{E5622CA3-8AB6-4CE4-B88A-BA6518B3D6D5}" type="pres">
      <dgm:prSet presAssocID="{F2F3B9E1-302D-4B72-9851-089C79E6F7FB}" presName="composite" presStyleCnt="0"/>
      <dgm:spPr/>
    </dgm:pt>
    <dgm:pt modelId="{9F5BC8C5-320B-460F-84BE-D5CFD3D46973}" type="pres">
      <dgm:prSet presAssocID="{F2F3B9E1-302D-4B72-9851-089C79E6F7FB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4A1994A6-C15F-4605-AD62-EBE27DB357DD}" type="pres">
      <dgm:prSet presAssocID="{F2F3B9E1-302D-4B72-9851-089C79E6F7FB}" presName="Accent1" presStyleLbl="parChTrans1D1" presStyleIdx="1" presStyleCnt="4"/>
      <dgm:spPr/>
    </dgm:pt>
    <dgm:pt modelId="{4ADE7202-D082-4847-9E4F-8EDE6B5DAD0E}" type="pres">
      <dgm:prSet presAssocID="{F2F3B9E1-302D-4B72-9851-089C79E6F7FB}" presName="Image" presStyleLbl="alignImgPlace1" presStyleIdx="1" presStyleCnt="4" custScaleY="106721" custLinFactNeighborX="-8174" custLinFactNeighborY="15544"/>
      <dgm:spPr>
        <a:solidFill>
          <a:schemeClr val="tx2">
            <a:lumMod val="40000"/>
            <a:lumOff val="60000"/>
          </a:schemeClr>
        </a:solidFill>
      </dgm:spPr>
    </dgm:pt>
    <dgm:pt modelId="{D0187051-75E6-41C4-B60F-CE645C901655}" type="pres">
      <dgm:prSet presAssocID="{B96072BE-A45C-4DF8-B7C9-56B16CA89905}" presName="sibTrans" presStyleCnt="0"/>
      <dgm:spPr/>
    </dgm:pt>
    <dgm:pt modelId="{080FF11F-C5CD-415F-B527-3EA10500B761}" type="pres">
      <dgm:prSet presAssocID="{D6A8C778-FFB0-4CAC-B655-E1803729ABF7}" presName="composite" presStyleCnt="0"/>
      <dgm:spPr/>
    </dgm:pt>
    <dgm:pt modelId="{B44457D6-A207-468B-8F6E-0894E39CD13F}" type="pres">
      <dgm:prSet presAssocID="{D6A8C778-FFB0-4CAC-B655-E1803729ABF7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7D02CC17-7C2C-4C52-864A-9EAC57900AF3}" type="pres">
      <dgm:prSet presAssocID="{D6A8C778-FFB0-4CAC-B655-E1803729ABF7}" presName="Accent1" presStyleLbl="parChTrans1D1" presStyleIdx="2" presStyleCnt="4"/>
      <dgm:spPr/>
    </dgm:pt>
    <dgm:pt modelId="{BD170CE2-8B07-4F8F-9D02-1EA45BF460BF}" type="pres">
      <dgm:prSet presAssocID="{D6A8C778-FFB0-4CAC-B655-E1803729ABF7}" presName="Image" presStyleLbl="alignImgPlace1" presStyleIdx="2" presStyleCnt="4" custScaleY="105208" custLinFactNeighborX="-7323" custLinFactNeighborY="16809"/>
      <dgm:spPr>
        <a:solidFill>
          <a:schemeClr val="tx2">
            <a:lumMod val="40000"/>
            <a:lumOff val="60000"/>
          </a:schemeClr>
        </a:solidFill>
      </dgm:spPr>
    </dgm:pt>
    <dgm:pt modelId="{FC7348A0-8828-4C00-BC57-6797F4169B5A}" type="pres">
      <dgm:prSet presAssocID="{5D004387-A009-48F2-9326-C86933EB9653}" presName="sibTrans" presStyleCnt="0"/>
      <dgm:spPr/>
    </dgm:pt>
    <dgm:pt modelId="{3B510AFC-067B-4D09-BD01-66EA0ADF8E27}" type="pres">
      <dgm:prSet presAssocID="{D622D54F-A1D7-4312-930B-93BE908E7086}" presName="composite" presStyleCnt="0"/>
      <dgm:spPr/>
    </dgm:pt>
    <dgm:pt modelId="{8D9F35C1-418B-483D-AA90-D7A14045BC81}" type="pres">
      <dgm:prSet presAssocID="{D622D54F-A1D7-4312-930B-93BE908E7086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F6DA2E7A-9025-49C3-BEC2-7EEC13E056C6}" type="pres">
      <dgm:prSet presAssocID="{D622D54F-A1D7-4312-930B-93BE908E7086}" presName="Accent1" presStyleLbl="parChTrans1D1" presStyleIdx="3" presStyleCnt="4"/>
      <dgm:spPr/>
    </dgm:pt>
    <dgm:pt modelId="{8A28DC15-0357-498E-90E6-55857AB52B98}" type="pres">
      <dgm:prSet presAssocID="{D622D54F-A1D7-4312-930B-93BE908E7086}" presName="Image" presStyleLbl="alignImgPlace1" presStyleIdx="3" presStyleCnt="4" custScaleY="109948" custLinFactNeighborX="-8101" custLinFactNeighborY="13123"/>
      <dgm:spPr>
        <a:solidFill>
          <a:schemeClr val="tx2">
            <a:lumMod val="40000"/>
            <a:lumOff val="60000"/>
          </a:schemeClr>
        </a:solidFill>
      </dgm:spPr>
    </dgm:pt>
  </dgm:ptLst>
  <dgm:cxnLst>
    <dgm:cxn modelId="{AFEB6007-3A4A-4EF6-8708-0A181EF97EE9}" type="presOf" srcId="{F2F3B9E1-302D-4B72-9851-089C79E6F7FB}" destId="{9F5BC8C5-320B-460F-84BE-D5CFD3D46973}" srcOrd="0" destOrd="0" presId="urn:microsoft.com/office/officeart/2011/layout/Picture Frame"/>
    <dgm:cxn modelId="{4D951467-3BC2-4045-B7FD-50AF31EDB19B}" srcId="{E5F9A943-DC1A-400F-8CA6-7C0FFF8A877F}" destId="{D6A8C778-FFB0-4CAC-B655-E1803729ABF7}" srcOrd="2" destOrd="0" parTransId="{3D9B376A-C323-4B7D-BD1C-753C980D3B5D}" sibTransId="{5D004387-A009-48F2-9326-C86933EB9653}"/>
    <dgm:cxn modelId="{3C5E734D-D365-498B-89A9-68C475A4745D}" srcId="{E5F9A943-DC1A-400F-8CA6-7C0FFF8A877F}" destId="{34B9A6AE-364C-4942-9DEE-0E8668EBE530}" srcOrd="0" destOrd="0" parTransId="{91B38AF7-E1FE-4CCC-ADE8-EFEBA88EADA2}" sibTransId="{1ABD9844-9348-4700-B9C8-288DC8B03405}"/>
    <dgm:cxn modelId="{DD83DE81-65FC-4144-AA84-0656FE1E4465}" type="presOf" srcId="{34B9A6AE-364C-4942-9DEE-0E8668EBE530}" destId="{9A9D4C38-925F-4760-B08C-F5D06467DD30}" srcOrd="0" destOrd="0" presId="urn:microsoft.com/office/officeart/2011/layout/Picture Frame"/>
    <dgm:cxn modelId="{202AD489-B51D-4245-A31C-CDEA7CBEC855}" type="presOf" srcId="{D6A8C778-FFB0-4CAC-B655-E1803729ABF7}" destId="{B44457D6-A207-468B-8F6E-0894E39CD13F}" srcOrd="0" destOrd="0" presId="urn:microsoft.com/office/officeart/2011/layout/Picture Frame"/>
    <dgm:cxn modelId="{B8B127B0-8874-4759-8E09-EEEFB2C50DCE}" type="presOf" srcId="{E5F9A943-DC1A-400F-8CA6-7C0FFF8A877F}" destId="{0600F6CC-BE9D-4E03-A642-597144D7BD73}" srcOrd="0" destOrd="0" presId="urn:microsoft.com/office/officeart/2011/layout/Picture Frame"/>
    <dgm:cxn modelId="{483431B1-495E-4024-96EC-5EB9AE002C31}" type="presOf" srcId="{D622D54F-A1D7-4312-930B-93BE908E7086}" destId="{8D9F35C1-418B-483D-AA90-D7A14045BC81}" srcOrd="0" destOrd="0" presId="urn:microsoft.com/office/officeart/2011/layout/Picture Frame"/>
    <dgm:cxn modelId="{0865A4B4-25F9-4371-A752-B479A322CFBB}" srcId="{E5F9A943-DC1A-400F-8CA6-7C0FFF8A877F}" destId="{D622D54F-A1D7-4312-930B-93BE908E7086}" srcOrd="3" destOrd="0" parTransId="{17489BFA-F00C-450E-9886-AC47E30119DF}" sibTransId="{64645F5C-A30E-4E5C-844B-385B468A3921}"/>
    <dgm:cxn modelId="{24F950F2-BD98-44FA-B394-4F19AFC4B59F}" srcId="{E5F9A943-DC1A-400F-8CA6-7C0FFF8A877F}" destId="{F2F3B9E1-302D-4B72-9851-089C79E6F7FB}" srcOrd="1" destOrd="0" parTransId="{B63A6760-F039-466A-AB87-93DB92F09805}" sibTransId="{B96072BE-A45C-4DF8-B7C9-56B16CA89905}"/>
    <dgm:cxn modelId="{9522F3DB-36AA-4992-BF61-C5A1EE96BCED}" type="presParOf" srcId="{0600F6CC-BE9D-4E03-A642-597144D7BD73}" destId="{01A31224-D390-4DDE-A10D-294223D7F147}" srcOrd="0" destOrd="0" presId="urn:microsoft.com/office/officeart/2011/layout/Picture Frame"/>
    <dgm:cxn modelId="{A54340D0-70BC-4B73-BDCA-624299121315}" type="presParOf" srcId="{01A31224-D390-4DDE-A10D-294223D7F147}" destId="{9A9D4C38-925F-4760-B08C-F5D06467DD30}" srcOrd="0" destOrd="0" presId="urn:microsoft.com/office/officeart/2011/layout/Picture Frame"/>
    <dgm:cxn modelId="{34DE9FA5-2876-4645-A073-5923909D0D23}" type="presParOf" srcId="{01A31224-D390-4DDE-A10D-294223D7F147}" destId="{A18D13C8-76E5-45E9-9876-5A3EBA614052}" srcOrd="1" destOrd="0" presId="urn:microsoft.com/office/officeart/2011/layout/Picture Frame"/>
    <dgm:cxn modelId="{3C44BABB-277F-4FAC-8C8B-2CDABA06C002}" type="presParOf" srcId="{01A31224-D390-4DDE-A10D-294223D7F147}" destId="{AB25E97B-AA57-46AE-BCF7-7036F0FF87E6}" srcOrd="2" destOrd="0" presId="urn:microsoft.com/office/officeart/2011/layout/Picture Frame"/>
    <dgm:cxn modelId="{9AE39F4A-9ED1-4E28-9969-9E1A8583C95B}" type="presParOf" srcId="{0600F6CC-BE9D-4E03-A642-597144D7BD73}" destId="{1551F4BA-B584-48DD-8F8B-FA5B03FECF94}" srcOrd="1" destOrd="0" presId="urn:microsoft.com/office/officeart/2011/layout/Picture Frame"/>
    <dgm:cxn modelId="{AC5FFA7A-4E3F-4C7E-B040-FC51315028B8}" type="presParOf" srcId="{0600F6CC-BE9D-4E03-A642-597144D7BD73}" destId="{E5622CA3-8AB6-4CE4-B88A-BA6518B3D6D5}" srcOrd="2" destOrd="0" presId="urn:microsoft.com/office/officeart/2011/layout/Picture Frame"/>
    <dgm:cxn modelId="{BB12E2CE-29B8-40D9-8899-8688A3B6A0C1}" type="presParOf" srcId="{E5622CA3-8AB6-4CE4-B88A-BA6518B3D6D5}" destId="{9F5BC8C5-320B-460F-84BE-D5CFD3D46973}" srcOrd="0" destOrd="0" presId="urn:microsoft.com/office/officeart/2011/layout/Picture Frame"/>
    <dgm:cxn modelId="{BEAC350A-D0EF-42D5-A7D2-480756B2B4C5}" type="presParOf" srcId="{E5622CA3-8AB6-4CE4-B88A-BA6518B3D6D5}" destId="{4A1994A6-C15F-4605-AD62-EBE27DB357DD}" srcOrd="1" destOrd="0" presId="urn:microsoft.com/office/officeart/2011/layout/Picture Frame"/>
    <dgm:cxn modelId="{AAABB91D-F8CC-4187-9DFE-FB5D580C5DE5}" type="presParOf" srcId="{E5622CA3-8AB6-4CE4-B88A-BA6518B3D6D5}" destId="{4ADE7202-D082-4847-9E4F-8EDE6B5DAD0E}" srcOrd="2" destOrd="0" presId="urn:microsoft.com/office/officeart/2011/layout/Picture Frame"/>
    <dgm:cxn modelId="{66D83D36-9310-4F17-8277-676468408458}" type="presParOf" srcId="{0600F6CC-BE9D-4E03-A642-597144D7BD73}" destId="{D0187051-75E6-41C4-B60F-CE645C901655}" srcOrd="3" destOrd="0" presId="urn:microsoft.com/office/officeart/2011/layout/Picture Frame"/>
    <dgm:cxn modelId="{D5E3A0EA-DA89-4BB3-902C-67B86CDBC824}" type="presParOf" srcId="{0600F6CC-BE9D-4E03-A642-597144D7BD73}" destId="{080FF11F-C5CD-415F-B527-3EA10500B761}" srcOrd="4" destOrd="0" presId="urn:microsoft.com/office/officeart/2011/layout/Picture Frame"/>
    <dgm:cxn modelId="{A481F7C7-B868-40A8-8A71-203B028C47BA}" type="presParOf" srcId="{080FF11F-C5CD-415F-B527-3EA10500B761}" destId="{B44457D6-A207-468B-8F6E-0894E39CD13F}" srcOrd="0" destOrd="0" presId="urn:microsoft.com/office/officeart/2011/layout/Picture Frame"/>
    <dgm:cxn modelId="{BD59FF22-F972-4A92-A27D-68CBCA7A979A}" type="presParOf" srcId="{080FF11F-C5CD-415F-B527-3EA10500B761}" destId="{7D02CC17-7C2C-4C52-864A-9EAC57900AF3}" srcOrd="1" destOrd="0" presId="urn:microsoft.com/office/officeart/2011/layout/Picture Frame"/>
    <dgm:cxn modelId="{4651F947-BB03-4511-84EA-2943FF216573}" type="presParOf" srcId="{080FF11F-C5CD-415F-B527-3EA10500B761}" destId="{BD170CE2-8B07-4F8F-9D02-1EA45BF460BF}" srcOrd="2" destOrd="0" presId="urn:microsoft.com/office/officeart/2011/layout/Picture Frame"/>
    <dgm:cxn modelId="{C7E36215-B26B-4D81-857A-204CCB705F4F}" type="presParOf" srcId="{0600F6CC-BE9D-4E03-A642-597144D7BD73}" destId="{FC7348A0-8828-4C00-BC57-6797F4169B5A}" srcOrd="5" destOrd="0" presId="urn:microsoft.com/office/officeart/2011/layout/Picture Frame"/>
    <dgm:cxn modelId="{80719FE3-F661-4373-8BF6-8895B1571761}" type="presParOf" srcId="{0600F6CC-BE9D-4E03-A642-597144D7BD73}" destId="{3B510AFC-067B-4D09-BD01-66EA0ADF8E27}" srcOrd="6" destOrd="0" presId="urn:microsoft.com/office/officeart/2011/layout/Picture Frame"/>
    <dgm:cxn modelId="{BFD43133-0287-48B9-A12B-FFD5ADC0B982}" type="presParOf" srcId="{3B510AFC-067B-4D09-BD01-66EA0ADF8E27}" destId="{8D9F35C1-418B-483D-AA90-D7A14045BC81}" srcOrd="0" destOrd="0" presId="urn:microsoft.com/office/officeart/2011/layout/Picture Frame"/>
    <dgm:cxn modelId="{2089EA8D-F8DA-46DC-BFB0-5575A5D516BA}" type="presParOf" srcId="{3B510AFC-067B-4D09-BD01-66EA0ADF8E27}" destId="{F6DA2E7A-9025-49C3-BEC2-7EEC13E056C6}" srcOrd="1" destOrd="0" presId="urn:microsoft.com/office/officeart/2011/layout/Picture Frame"/>
    <dgm:cxn modelId="{5C6E276E-60CF-45C1-B1EE-86039F19C1EF}" type="presParOf" srcId="{3B510AFC-067B-4D09-BD01-66EA0ADF8E27}" destId="{8A28DC15-0357-498E-90E6-55857AB52B98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F9A943-DC1A-400F-8CA6-7C0FFF8A877F}" type="doc">
      <dgm:prSet loTypeId="urn:microsoft.com/office/officeart/2011/layout/Picture Fram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4B9A6AE-364C-4942-9DEE-0E8668EBE530}">
      <dgm:prSet custT="1"/>
      <dgm:spPr/>
      <dgm:t>
        <a:bodyPr/>
        <a:lstStyle/>
        <a:p>
          <a:r>
            <a:rPr lang="en-GB" sz="2400" dirty="0"/>
            <a:t>A “take all comers” approach!</a:t>
          </a:r>
        </a:p>
      </dgm:t>
    </dgm:pt>
    <dgm:pt modelId="{91B38AF7-E1FE-4CCC-ADE8-EFEBA88EADA2}" type="parTrans" cxnId="{3C5E734D-D365-498B-89A9-68C475A4745D}">
      <dgm:prSet/>
      <dgm:spPr/>
      <dgm:t>
        <a:bodyPr/>
        <a:lstStyle/>
        <a:p>
          <a:endParaRPr lang="en-GB"/>
        </a:p>
      </dgm:t>
    </dgm:pt>
    <dgm:pt modelId="{1ABD9844-9348-4700-B9C8-288DC8B03405}" type="sibTrans" cxnId="{3C5E734D-D365-498B-89A9-68C475A4745D}">
      <dgm:prSet/>
      <dgm:spPr/>
      <dgm:t>
        <a:bodyPr/>
        <a:lstStyle/>
        <a:p>
          <a:endParaRPr lang="en-GB"/>
        </a:p>
      </dgm:t>
    </dgm:pt>
    <dgm:pt modelId="{F2F3B9E1-302D-4B72-9851-089C79E6F7FB}">
      <dgm:prSet custT="1"/>
      <dgm:spPr/>
      <dgm:t>
        <a:bodyPr/>
        <a:lstStyle/>
        <a:p>
          <a:r>
            <a:rPr lang="en-GB" sz="2400" dirty="0"/>
            <a:t>Looking to respond to specific (eclectic?) needs of each project</a:t>
          </a:r>
        </a:p>
      </dgm:t>
    </dgm:pt>
    <dgm:pt modelId="{B63A6760-F039-466A-AB87-93DB92F09805}" type="parTrans" cxnId="{24F950F2-BD98-44FA-B394-4F19AFC4B59F}">
      <dgm:prSet/>
      <dgm:spPr/>
      <dgm:t>
        <a:bodyPr/>
        <a:lstStyle/>
        <a:p>
          <a:endParaRPr lang="en-GB"/>
        </a:p>
      </dgm:t>
    </dgm:pt>
    <dgm:pt modelId="{B96072BE-A45C-4DF8-B7C9-56B16CA89905}" type="sibTrans" cxnId="{24F950F2-BD98-44FA-B394-4F19AFC4B59F}">
      <dgm:prSet/>
      <dgm:spPr/>
      <dgm:t>
        <a:bodyPr/>
        <a:lstStyle/>
        <a:p>
          <a:endParaRPr lang="en-GB"/>
        </a:p>
      </dgm:t>
    </dgm:pt>
    <dgm:pt modelId="{D6A8C778-FFB0-4CAC-B655-E1803729ABF7}">
      <dgm:prSet custT="1"/>
      <dgm:spPr/>
      <dgm:t>
        <a:bodyPr/>
        <a:lstStyle/>
        <a:p>
          <a:r>
            <a:rPr lang="en-GB" sz="2400" dirty="0"/>
            <a:t>Support entrepreneurs who are outside of normal structures</a:t>
          </a:r>
        </a:p>
      </dgm:t>
    </dgm:pt>
    <dgm:pt modelId="{3D9B376A-C323-4B7D-BD1C-753C980D3B5D}" type="parTrans" cxnId="{4D951467-3BC2-4045-B7FD-50AF31EDB19B}">
      <dgm:prSet/>
      <dgm:spPr/>
      <dgm:t>
        <a:bodyPr/>
        <a:lstStyle/>
        <a:p>
          <a:endParaRPr lang="en-GB"/>
        </a:p>
      </dgm:t>
    </dgm:pt>
    <dgm:pt modelId="{5D004387-A009-48F2-9326-C86933EB9653}" type="sibTrans" cxnId="{4D951467-3BC2-4045-B7FD-50AF31EDB19B}">
      <dgm:prSet/>
      <dgm:spPr/>
      <dgm:t>
        <a:bodyPr/>
        <a:lstStyle/>
        <a:p>
          <a:endParaRPr lang="en-GB"/>
        </a:p>
      </dgm:t>
    </dgm:pt>
    <dgm:pt modelId="{D622D54F-A1D7-4312-930B-93BE908E7086}">
      <dgm:prSet custT="1"/>
      <dgm:spPr/>
      <dgm:t>
        <a:bodyPr/>
        <a:lstStyle/>
        <a:p>
          <a:r>
            <a:rPr lang="en-GB" sz="2400" dirty="0"/>
            <a:t>Presenting commercialisation as novel and game-changing </a:t>
          </a:r>
        </a:p>
      </dgm:t>
    </dgm:pt>
    <dgm:pt modelId="{17489BFA-F00C-450E-9886-AC47E30119DF}" type="parTrans" cxnId="{0865A4B4-25F9-4371-A752-B479A322CFBB}">
      <dgm:prSet/>
      <dgm:spPr/>
      <dgm:t>
        <a:bodyPr/>
        <a:lstStyle/>
        <a:p>
          <a:endParaRPr lang="en-GB"/>
        </a:p>
      </dgm:t>
    </dgm:pt>
    <dgm:pt modelId="{64645F5C-A30E-4E5C-844B-385B468A3921}" type="sibTrans" cxnId="{0865A4B4-25F9-4371-A752-B479A322CFBB}">
      <dgm:prSet/>
      <dgm:spPr/>
      <dgm:t>
        <a:bodyPr/>
        <a:lstStyle/>
        <a:p>
          <a:endParaRPr lang="en-GB"/>
        </a:p>
      </dgm:t>
    </dgm:pt>
    <dgm:pt modelId="{0600F6CC-BE9D-4E03-A642-597144D7BD73}" type="pres">
      <dgm:prSet presAssocID="{E5F9A943-DC1A-400F-8CA6-7C0FFF8A877F}" presName="Name0" presStyleCnt="0">
        <dgm:presLayoutVars>
          <dgm:chMax/>
          <dgm:chPref/>
          <dgm:dir/>
        </dgm:presLayoutVars>
      </dgm:prSet>
      <dgm:spPr/>
    </dgm:pt>
    <dgm:pt modelId="{01A31224-D390-4DDE-A10D-294223D7F147}" type="pres">
      <dgm:prSet presAssocID="{34B9A6AE-364C-4942-9DEE-0E8668EBE530}" presName="composite" presStyleCnt="0"/>
      <dgm:spPr/>
    </dgm:pt>
    <dgm:pt modelId="{9A9D4C38-925F-4760-B08C-F5D06467DD30}" type="pres">
      <dgm:prSet presAssocID="{34B9A6AE-364C-4942-9DEE-0E8668EBE530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A18D13C8-76E5-45E9-9876-5A3EBA614052}" type="pres">
      <dgm:prSet presAssocID="{34B9A6AE-364C-4942-9DEE-0E8668EBE530}" presName="Accent1" presStyleLbl="parChTrans1D1" presStyleIdx="0" presStyleCnt="4"/>
      <dgm:spPr/>
    </dgm:pt>
    <dgm:pt modelId="{AB25E97B-AA57-46AE-BCF7-7036F0FF87E6}" type="pres">
      <dgm:prSet presAssocID="{34B9A6AE-364C-4942-9DEE-0E8668EBE530}" presName="Image" presStyleLbl="alignImgPlace1" presStyleIdx="0" presStyleCnt="4" custLinFactNeighborX="-5465" custLinFactNeighborY="14386"/>
      <dgm:spPr>
        <a:solidFill>
          <a:schemeClr val="accent2">
            <a:lumMod val="40000"/>
            <a:lumOff val="60000"/>
          </a:schemeClr>
        </a:solidFill>
      </dgm:spPr>
    </dgm:pt>
    <dgm:pt modelId="{1551F4BA-B584-48DD-8F8B-FA5B03FECF94}" type="pres">
      <dgm:prSet presAssocID="{1ABD9844-9348-4700-B9C8-288DC8B03405}" presName="sibTrans" presStyleCnt="0"/>
      <dgm:spPr/>
    </dgm:pt>
    <dgm:pt modelId="{E5622CA3-8AB6-4CE4-B88A-BA6518B3D6D5}" type="pres">
      <dgm:prSet presAssocID="{F2F3B9E1-302D-4B72-9851-089C79E6F7FB}" presName="composite" presStyleCnt="0"/>
      <dgm:spPr/>
    </dgm:pt>
    <dgm:pt modelId="{9F5BC8C5-320B-460F-84BE-D5CFD3D46973}" type="pres">
      <dgm:prSet presAssocID="{F2F3B9E1-302D-4B72-9851-089C79E6F7FB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4A1994A6-C15F-4605-AD62-EBE27DB357DD}" type="pres">
      <dgm:prSet presAssocID="{F2F3B9E1-302D-4B72-9851-089C79E6F7FB}" presName="Accent1" presStyleLbl="parChTrans1D1" presStyleIdx="1" presStyleCnt="4"/>
      <dgm:spPr/>
    </dgm:pt>
    <dgm:pt modelId="{4ADE7202-D082-4847-9E4F-8EDE6B5DAD0E}" type="pres">
      <dgm:prSet presAssocID="{F2F3B9E1-302D-4B72-9851-089C79E6F7FB}" presName="Image" presStyleLbl="alignImgPlace1" presStyleIdx="1" presStyleCnt="4" custLinFactNeighborX="-8197" custLinFactNeighborY="14386"/>
      <dgm:spPr>
        <a:solidFill>
          <a:schemeClr val="accent2">
            <a:lumMod val="40000"/>
            <a:lumOff val="60000"/>
          </a:schemeClr>
        </a:solidFill>
      </dgm:spPr>
    </dgm:pt>
    <dgm:pt modelId="{D0187051-75E6-41C4-B60F-CE645C901655}" type="pres">
      <dgm:prSet presAssocID="{B96072BE-A45C-4DF8-B7C9-56B16CA89905}" presName="sibTrans" presStyleCnt="0"/>
      <dgm:spPr/>
    </dgm:pt>
    <dgm:pt modelId="{080FF11F-C5CD-415F-B527-3EA10500B761}" type="pres">
      <dgm:prSet presAssocID="{D6A8C778-FFB0-4CAC-B655-E1803729ABF7}" presName="composite" presStyleCnt="0"/>
      <dgm:spPr/>
    </dgm:pt>
    <dgm:pt modelId="{B44457D6-A207-468B-8F6E-0894E39CD13F}" type="pres">
      <dgm:prSet presAssocID="{D6A8C778-FFB0-4CAC-B655-E1803729ABF7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7D02CC17-7C2C-4C52-864A-9EAC57900AF3}" type="pres">
      <dgm:prSet presAssocID="{D6A8C778-FFB0-4CAC-B655-E1803729ABF7}" presName="Accent1" presStyleLbl="parChTrans1D1" presStyleIdx="2" presStyleCnt="4"/>
      <dgm:spPr/>
    </dgm:pt>
    <dgm:pt modelId="{BD170CE2-8B07-4F8F-9D02-1EA45BF460BF}" type="pres">
      <dgm:prSet presAssocID="{D6A8C778-FFB0-4CAC-B655-E1803729ABF7}" presName="Image" presStyleLbl="alignImgPlace1" presStyleIdx="2" presStyleCnt="4" custLinFactNeighborX="-7855" custLinFactNeighborY="13279"/>
      <dgm:spPr>
        <a:solidFill>
          <a:schemeClr val="accent2">
            <a:lumMod val="40000"/>
            <a:lumOff val="60000"/>
          </a:schemeClr>
        </a:solidFill>
      </dgm:spPr>
    </dgm:pt>
    <dgm:pt modelId="{FC7348A0-8828-4C00-BC57-6797F4169B5A}" type="pres">
      <dgm:prSet presAssocID="{5D004387-A009-48F2-9326-C86933EB9653}" presName="sibTrans" presStyleCnt="0"/>
      <dgm:spPr/>
    </dgm:pt>
    <dgm:pt modelId="{3B510AFC-067B-4D09-BD01-66EA0ADF8E27}" type="pres">
      <dgm:prSet presAssocID="{D622D54F-A1D7-4312-930B-93BE908E7086}" presName="composite" presStyleCnt="0"/>
      <dgm:spPr/>
    </dgm:pt>
    <dgm:pt modelId="{8D9F35C1-418B-483D-AA90-D7A14045BC81}" type="pres">
      <dgm:prSet presAssocID="{D622D54F-A1D7-4312-930B-93BE908E7086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F6DA2E7A-9025-49C3-BEC2-7EEC13E056C6}" type="pres">
      <dgm:prSet presAssocID="{D622D54F-A1D7-4312-930B-93BE908E7086}" presName="Accent1" presStyleLbl="parChTrans1D1" presStyleIdx="3" presStyleCnt="4"/>
      <dgm:spPr/>
    </dgm:pt>
    <dgm:pt modelId="{8A28DC15-0357-498E-90E6-55857AB52B98}" type="pres">
      <dgm:prSet presAssocID="{D622D54F-A1D7-4312-930B-93BE908E7086}" presName="Image" presStyleLbl="alignImgPlace1" presStyleIdx="3" presStyleCnt="4" custLinFactNeighborX="-7172" custLinFactNeighborY="14385"/>
      <dgm:spPr>
        <a:solidFill>
          <a:schemeClr val="accent2">
            <a:lumMod val="40000"/>
            <a:lumOff val="60000"/>
          </a:schemeClr>
        </a:solidFill>
      </dgm:spPr>
    </dgm:pt>
  </dgm:ptLst>
  <dgm:cxnLst>
    <dgm:cxn modelId="{AFEB6007-3A4A-4EF6-8708-0A181EF97EE9}" type="presOf" srcId="{F2F3B9E1-302D-4B72-9851-089C79E6F7FB}" destId="{9F5BC8C5-320B-460F-84BE-D5CFD3D46973}" srcOrd="0" destOrd="0" presId="urn:microsoft.com/office/officeart/2011/layout/Picture Frame"/>
    <dgm:cxn modelId="{4D951467-3BC2-4045-B7FD-50AF31EDB19B}" srcId="{E5F9A943-DC1A-400F-8CA6-7C0FFF8A877F}" destId="{D6A8C778-FFB0-4CAC-B655-E1803729ABF7}" srcOrd="2" destOrd="0" parTransId="{3D9B376A-C323-4B7D-BD1C-753C980D3B5D}" sibTransId="{5D004387-A009-48F2-9326-C86933EB9653}"/>
    <dgm:cxn modelId="{3C5E734D-D365-498B-89A9-68C475A4745D}" srcId="{E5F9A943-DC1A-400F-8CA6-7C0FFF8A877F}" destId="{34B9A6AE-364C-4942-9DEE-0E8668EBE530}" srcOrd="0" destOrd="0" parTransId="{91B38AF7-E1FE-4CCC-ADE8-EFEBA88EADA2}" sibTransId="{1ABD9844-9348-4700-B9C8-288DC8B03405}"/>
    <dgm:cxn modelId="{DD83DE81-65FC-4144-AA84-0656FE1E4465}" type="presOf" srcId="{34B9A6AE-364C-4942-9DEE-0E8668EBE530}" destId="{9A9D4C38-925F-4760-B08C-F5D06467DD30}" srcOrd="0" destOrd="0" presId="urn:microsoft.com/office/officeart/2011/layout/Picture Frame"/>
    <dgm:cxn modelId="{202AD489-B51D-4245-A31C-CDEA7CBEC855}" type="presOf" srcId="{D6A8C778-FFB0-4CAC-B655-E1803729ABF7}" destId="{B44457D6-A207-468B-8F6E-0894E39CD13F}" srcOrd="0" destOrd="0" presId="urn:microsoft.com/office/officeart/2011/layout/Picture Frame"/>
    <dgm:cxn modelId="{B8B127B0-8874-4759-8E09-EEEFB2C50DCE}" type="presOf" srcId="{E5F9A943-DC1A-400F-8CA6-7C0FFF8A877F}" destId="{0600F6CC-BE9D-4E03-A642-597144D7BD73}" srcOrd="0" destOrd="0" presId="urn:microsoft.com/office/officeart/2011/layout/Picture Frame"/>
    <dgm:cxn modelId="{483431B1-495E-4024-96EC-5EB9AE002C31}" type="presOf" srcId="{D622D54F-A1D7-4312-930B-93BE908E7086}" destId="{8D9F35C1-418B-483D-AA90-D7A14045BC81}" srcOrd="0" destOrd="0" presId="urn:microsoft.com/office/officeart/2011/layout/Picture Frame"/>
    <dgm:cxn modelId="{0865A4B4-25F9-4371-A752-B479A322CFBB}" srcId="{E5F9A943-DC1A-400F-8CA6-7C0FFF8A877F}" destId="{D622D54F-A1D7-4312-930B-93BE908E7086}" srcOrd="3" destOrd="0" parTransId="{17489BFA-F00C-450E-9886-AC47E30119DF}" sibTransId="{64645F5C-A30E-4E5C-844B-385B468A3921}"/>
    <dgm:cxn modelId="{24F950F2-BD98-44FA-B394-4F19AFC4B59F}" srcId="{E5F9A943-DC1A-400F-8CA6-7C0FFF8A877F}" destId="{F2F3B9E1-302D-4B72-9851-089C79E6F7FB}" srcOrd="1" destOrd="0" parTransId="{B63A6760-F039-466A-AB87-93DB92F09805}" sibTransId="{B96072BE-A45C-4DF8-B7C9-56B16CA89905}"/>
    <dgm:cxn modelId="{9522F3DB-36AA-4992-BF61-C5A1EE96BCED}" type="presParOf" srcId="{0600F6CC-BE9D-4E03-A642-597144D7BD73}" destId="{01A31224-D390-4DDE-A10D-294223D7F147}" srcOrd="0" destOrd="0" presId="urn:microsoft.com/office/officeart/2011/layout/Picture Frame"/>
    <dgm:cxn modelId="{A54340D0-70BC-4B73-BDCA-624299121315}" type="presParOf" srcId="{01A31224-D390-4DDE-A10D-294223D7F147}" destId="{9A9D4C38-925F-4760-B08C-F5D06467DD30}" srcOrd="0" destOrd="0" presId="urn:microsoft.com/office/officeart/2011/layout/Picture Frame"/>
    <dgm:cxn modelId="{34DE9FA5-2876-4645-A073-5923909D0D23}" type="presParOf" srcId="{01A31224-D390-4DDE-A10D-294223D7F147}" destId="{A18D13C8-76E5-45E9-9876-5A3EBA614052}" srcOrd="1" destOrd="0" presId="urn:microsoft.com/office/officeart/2011/layout/Picture Frame"/>
    <dgm:cxn modelId="{3C44BABB-277F-4FAC-8C8B-2CDABA06C002}" type="presParOf" srcId="{01A31224-D390-4DDE-A10D-294223D7F147}" destId="{AB25E97B-AA57-46AE-BCF7-7036F0FF87E6}" srcOrd="2" destOrd="0" presId="urn:microsoft.com/office/officeart/2011/layout/Picture Frame"/>
    <dgm:cxn modelId="{9AE39F4A-9ED1-4E28-9969-9E1A8583C95B}" type="presParOf" srcId="{0600F6CC-BE9D-4E03-A642-597144D7BD73}" destId="{1551F4BA-B584-48DD-8F8B-FA5B03FECF94}" srcOrd="1" destOrd="0" presId="urn:microsoft.com/office/officeart/2011/layout/Picture Frame"/>
    <dgm:cxn modelId="{AC5FFA7A-4E3F-4C7E-B040-FC51315028B8}" type="presParOf" srcId="{0600F6CC-BE9D-4E03-A642-597144D7BD73}" destId="{E5622CA3-8AB6-4CE4-B88A-BA6518B3D6D5}" srcOrd="2" destOrd="0" presId="urn:microsoft.com/office/officeart/2011/layout/Picture Frame"/>
    <dgm:cxn modelId="{BB12E2CE-29B8-40D9-8899-8688A3B6A0C1}" type="presParOf" srcId="{E5622CA3-8AB6-4CE4-B88A-BA6518B3D6D5}" destId="{9F5BC8C5-320B-460F-84BE-D5CFD3D46973}" srcOrd="0" destOrd="0" presId="urn:microsoft.com/office/officeart/2011/layout/Picture Frame"/>
    <dgm:cxn modelId="{BEAC350A-D0EF-42D5-A7D2-480756B2B4C5}" type="presParOf" srcId="{E5622CA3-8AB6-4CE4-B88A-BA6518B3D6D5}" destId="{4A1994A6-C15F-4605-AD62-EBE27DB357DD}" srcOrd="1" destOrd="0" presId="urn:microsoft.com/office/officeart/2011/layout/Picture Frame"/>
    <dgm:cxn modelId="{AAABB91D-F8CC-4187-9DFE-FB5D580C5DE5}" type="presParOf" srcId="{E5622CA3-8AB6-4CE4-B88A-BA6518B3D6D5}" destId="{4ADE7202-D082-4847-9E4F-8EDE6B5DAD0E}" srcOrd="2" destOrd="0" presId="urn:microsoft.com/office/officeart/2011/layout/Picture Frame"/>
    <dgm:cxn modelId="{66D83D36-9310-4F17-8277-676468408458}" type="presParOf" srcId="{0600F6CC-BE9D-4E03-A642-597144D7BD73}" destId="{D0187051-75E6-41C4-B60F-CE645C901655}" srcOrd="3" destOrd="0" presId="urn:microsoft.com/office/officeart/2011/layout/Picture Frame"/>
    <dgm:cxn modelId="{D5E3A0EA-DA89-4BB3-902C-67B86CDBC824}" type="presParOf" srcId="{0600F6CC-BE9D-4E03-A642-597144D7BD73}" destId="{080FF11F-C5CD-415F-B527-3EA10500B761}" srcOrd="4" destOrd="0" presId="urn:microsoft.com/office/officeart/2011/layout/Picture Frame"/>
    <dgm:cxn modelId="{A481F7C7-B868-40A8-8A71-203B028C47BA}" type="presParOf" srcId="{080FF11F-C5CD-415F-B527-3EA10500B761}" destId="{B44457D6-A207-468B-8F6E-0894E39CD13F}" srcOrd="0" destOrd="0" presId="urn:microsoft.com/office/officeart/2011/layout/Picture Frame"/>
    <dgm:cxn modelId="{BD59FF22-F972-4A92-A27D-68CBCA7A979A}" type="presParOf" srcId="{080FF11F-C5CD-415F-B527-3EA10500B761}" destId="{7D02CC17-7C2C-4C52-864A-9EAC57900AF3}" srcOrd="1" destOrd="0" presId="urn:microsoft.com/office/officeart/2011/layout/Picture Frame"/>
    <dgm:cxn modelId="{4651F947-BB03-4511-84EA-2943FF216573}" type="presParOf" srcId="{080FF11F-C5CD-415F-B527-3EA10500B761}" destId="{BD170CE2-8B07-4F8F-9D02-1EA45BF460BF}" srcOrd="2" destOrd="0" presId="urn:microsoft.com/office/officeart/2011/layout/Picture Frame"/>
    <dgm:cxn modelId="{C7E36215-B26B-4D81-857A-204CCB705F4F}" type="presParOf" srcId="{0600F6CC-BE9D-4E03-A642-597144D7BD73}" destId="{FC7348A0-8828-4C00-BC57-6797F4169B5A}" srcOrd="5" destOrd="0" presId="urn:microsoft.com/office/officeart/2011/layout/Picture Frame"/>
    <dgm:cxn modelId="{80719FE3-F661-4373-8BF6-8895B1571761}" type="presParOf" srcId="{0600F6CC-BE9D-4E03-A642-597144D7BD73}" destId="{3B510AFC-067B-4D09-BD01-66EA0ADF8E27}" srcOrd="6" destOrd="0" presId="urn:microsoft.com/office/officeart/2011/layout/Picture Frame"/>
    <dgm:cxn modelId="{BFD43133-0287-48B9-A12B-FFD5ADC0B982}" type="presParOf" srcId="{3B510AFC-067B-4D09-BD01-66EA0ADF8E27}" destId="{8D9F35C1-418B-483D-AA90-D7A14045BC81}" srcOrd="0" destOrd="0" presId="urn:microsoft.com/office/officeart/2011/layout/Picture Frame"/>
    <dgm:cxn modelId="{2089EA8D-F8DA-46DC-BFB0-5575A5D516BA}" type="presParOf" srcId="{3B510AFC-067B-4D09-BD01-66EA0ADF8E27}" destId="{F6DA2E7A-9025-49C3-BEC2-7EEC13E056C6}" srcOrd="1" destOrd="0" presId="urn:microsoft.com/office/officeart/2011/layout/Picture Frame"/>
    <dgm:cxn modelId="{5C6E276E-60CF-45C1-B1EE-86039F19C1EF}" type="presParOf" srcId="{3B510AFC-067B-4D09-BD01-66EA0ADF8E27}" destId="{8A28DC15-0357-498E-90E6-55857AB52B98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F73E3E-288B-4328-A8EF-1874501547CA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CA4319B-1303-4083-B601-2132CE680A1E}">
      <dgm:prSet/>
      <dgm:spPr>
        <a:solidFill>
          <a:schemeClr val="accent5">
            <a:alpha val="50000"/>
          </a:schemeClr>
        </a:solidFill>
      </dgm:spPr>
      <dgm:t>
        <a:bodyPr/>
        <a:lstStyle/>
        <a:p>
          <a:r>
            <a:rPr lang="en-US" b="1" dirty="0"/>
            <a:t>Focus on strategic strengths and University priorities</a:t>
          </a:r>
          <a:endParaRPr lang="en-GB" dirty="0"/>
        </a:p>
      </dgm:t>
    </dgm:pt>
    <dgm:pt modelId="{55038C90-4AD5-4207-9E84-3E71456D9A7E}" type="parTrans" cxnId="{078755E4-5462-48F6-A881-B2385B9B7EA1}">
      <dgm:prSet/>
      <dgm:spPr/>
      <dgm:t>
        <a:bodyPr/>
        <a:lstStyle/>
        <a:p>
          <a:endParaRPr lang="en-GB"/>
        </a:p>
      </dgm:t>
    </dgm:pt>
    <dgm:pt modelId="{CFECFD17-26C2-40D4-9E04-AF4B596DFCAA}" type="sibTrans" cxnId="{078755E4-5462-48F6-A881-B2385B9B7EA1}">
      <dgm:prSet/>
      <dgm:spPr/>
      <dgm:t>
        <a:bodyPr/>
        <a:lstStyle/>
        <a:p>
          <a:endParaRPr lang="en-GB"/>
        </a:p>
      </dgm:t>
    </dgm:pt>
    <dgm:pt modelId="{D0E7E405-9F72-4F31-9B11-8B613B9B30DB}">
      <dgm:prSet/>
      <dgm:spPr>
        <a:solidFill>
          <a:srgbClr val="D1D285">
            <a:alpha val="50000"/>
          </a:srgbClr>
        </a:solidFill>
      </dgm:spPr>
      <dgm:t>
        <a:bodyPr/>
        <a:lstStyle/>
        <a:p>
          <a:r>
            <a:rPr lang="en-US" b="1" dirty="0"/>
            <a:t>Focus on freedom and variety of opportunities</a:t>
          </a:r>
          <a:endParaRPr lang="en-GB" b="1" dirty="0"/>
        </a:p>
      </dgm:t>
    </dgm:pt>
    <dgm:pt modelId="{3B41B95E-B7EA-4503-B76A-D7F6EA3A5D66}" type="parTrans" cxnId="{1D987C23-8CC8-4893-8516-C8E9E28B57DB}">
      <dgm:prSet/>
      <dgm:spPr/>
      <dgm:t>
        <a:bodyPr/>
        <a:lstStyle/>
        <a:p>
          <a:endParaRPr lang="en-GB"/>
        </a:p>
      </dgm:t>
    </dgm:pt>
    <dgm:pt modelId="{14EC5411-105F-4AF9-B792-430196762ACA}" type="sibTrans" cxnId="{1D987C23-8CC8-4893-8516-C8E9E28B57DB}">
      <dgm:prSet/>
      <dgm:spPr/>
      <dgm:t>
        <a:bodyPr/>
        <a:lstStyle/>
        <a:p>
          <a:endParaRPr lang="en-GB"/>
        </a:p>
      </dgm:t>
    </dgm:pt>
    <dgm:pt modelId="{B20C2C4C-B1F2-425D-B787-F7A581317DB4}" type="pres">
      <dgm:prSet presAssocID="{4FF73E3E-288B-4328-A8EF-1874501547CA}" presName="compositeShape" presStyleCnt="0">
        <dgm:presLayoutVars>
          <dgm:chMax val="7"/>
          <dgm:dir/>
          <dgm:resizeHandles val="exact"/>
        </dgm:presLayoutVars>
      </dgm:prSet>
      <dgm:spPr/>
    </dgm:pt>
    <dgm:pt modelId="{F427F363-B7DE-496C-AEB4-F4D9FFAF37F6}" type="pres">
      <dgm:prSet presAssocID="{DCA4319B-1303-4083-B601-2132CE680A1E}" presName="circ1" presStyleLbl="vennNode1" presStyleIdx="0" presStyleCnt="2" custLinFactNeighborX="-6819" custLinFactNeighborY="274"/>
      <dgm:spPr/>
    </dgm:pt>
    <dgm:pt modelId="{D0B8A5C0-3F14-4505-8CC7-84E86BF46D1A}" type="pres">
      <dgm:prSet presAssocID="{DCA4319B-1303-4083-B601-2132CE680A1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8CBCB71-1D99-4795-A134-349FF03E85D1}" type="pres">
      <dgm:prSet presAssocID="{D0E7E405-9F72-4F31-9B11-8B613B9B30DB}" presName="circ2" presStyleLbl="vennNode1" presStyleIdx="1" presStyleCnt="2" custLinFactNeighborX="-360" custLinFactNeighborY="-481"/>
      <dgm:spPr/>
    </dgm:pt>
    <dgm:pt modelId="{A8792B1F-65E9-4261-8C7F-3563C697841D}" type="pres">
      <dgm:prSet presAssocID="{D0E7E405-9F72-4F31-9B11-8B613B9B30D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4437A18-C64D-4D45-83B1-E5F9EDD7D7A9}" type="presOf" srcId="{4FF73E3E-288B-4328-A8EF-1874501547CA}" destId="{B20C2C4C-B1F2-425D-B787-F7A581317DB4}" srcOrd="0" destOrd="0" presId="urn:microsoft.com/office/officeart/2005/8/layout/venn1"/>
    <dgm:cxn modelId="{1D987C23-8CC8-4893-8516-C8E9E28B57DB}" srcId="{4FF73E3E-288B-4328-A8EF-1874501547CA}" destId="{D0E7E405-9F72-4F31-9B11-8B613B9B30DB}" srcOrd="1" destOrd="0" parTransId="{3B41B95E-B7EA-4503-B76A-D7F6EA3A5D66}" sibTransId="{14EC5411-105F-4AF9-B792-430196762ACA}"/>
    <dgm:cxn modelId="{DD32C189-5B88-4960-BE43-16C7E205913C}" type="presOf" srcId="{D0E7E405-9F72-4F31-9B11-8B613B9B30DB}" destId="{A8792B1F-65E9-4261-8C7F-3563C697841D}" srcOrd="1" destOrd="0" presId="urn:microsoft.com/office/officeart/2005/8/layout/venn1"/>
    <dgm:cxn modelId="{F6C106AE-B380-4C42-AE98-227C5D28132B}" type="presOf" srcId="{D0E7E405-9F72-4F31-9B11-8B613B9B30DB}" destId="{38CBCB71-1D99-4795-A134-349FF03E85D1}" srcOrd="0" destOrd="0" presId="urn:microsoft.com/office/officeart/2005/8/layout/venn1"/>
    <dgm:cxn modelId="{BC3858D1-91ED-4124-810D-41A6EC5E47D6}" type="presOf" srcId="{DCA4319B-1303-4083-B601-2132CE680A1E}" destId="{F427F363-B7DE-496C-AEB4-F4D9FFAF37F6}" srcOrd="0" destOrd="0" presId="urn:microsoft.com/office/officeart/2005/8/layout/venn1"/>
    <dgm:cxn modelId="{6A7BB6DA-923B-4CE4-9BA7-77BE06ED5D9C}" type="presOf" srcId="{DCA4319B-1303-4083-B601-2132CE680A1E}" destId="{D0B8A5C0-3F14-4505-8CC7-84E86BF46D1A}" srcOrd="1" destOrd="0" presId="urn:microsoft.com/office/officeart/2005/8/layout/venn1"/>
    <dgm:cxn modelId="{078755E4-5462-48F6-A881-B2385B9B7EA1}" srcId="{4FF73E3E-288B-4328-A8EF-1874501547CA}" destId="{DCA4319B-1303-4083-B601-2132CE680A1E}" srcOrd="0" destOrd="0" parTransId="{55038C90-4AD5-4207-9E84-3E71456D9A7E}" sibTransId="{CFECFD17-26C2-40D4-9E04-AF4B596DFCAA}"/>
    <dgm:cxn modelId="{112737D8-FBC5-4FEE-9A96-CD69F43FEC50}" type="presParOf" srcId="{B20C2C4C-B1F2-425D-B787-F7A581317DB4}" destId="{F427F363-B7DE-496C-AEB4-F4D9FFAF37F6}" srcOrd="0" destOrd="0" presId="urn:microsoft.com/office/officeart/2005/8/layout/venn1"/>
    <dgm:cxn modelId="{11FC168F-63E6-4443-8F98-314A425AA29B}" type="presParOf" srcId="{B20C2C4C-B1F2-425D-B787-F7A581317DB4}" destId="{D0B8A5C0-3F14-4505-8CC7-84E86BF46D1A}" srcOrd="1" destOrd="0" presId="urn:microsoft.com/office/officeart/2005/8/layout/venn1"/>
    <dgm:cxn modelId="{B2D25FB9-6243-4753-9043-72BEFFC040D3}" type="presParOf" srcId="{B20C2C4C-B1F2-425D-B787-F7A581317DB4}" destId="{38CBCB71-1D99-4795-A134-349FF03E85D1}" srcOrd="2" destOrd="0" presId="urn:microsoft.com/office/officeart/2005/8/layout/venn1"/>
    <dgm:cxn modelId="{560AACF8-DCA2-4AC8-A568-FE6D70300499}" type="presParOf" srcId="{B20C2C4C-B1F2-425D-B787-F7A581317DB4}" destId="{A8792B1F-65E9-4261-8C7F-3563C697841D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C8EF74-5D27-4730-B81D-DBEE663292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20182EE-7883-4F30-B07B-A367129098DD}">
      <dgm:prSet/>
      <dgm:spPr/>
      <dgm:t>
        <a:bodyPr/>
        <a:lstStyle/>
        <a:p>
          <a:r>
            <a:rPr lang="nb-NO"/>
            <a:t>Sometimes the activities of academics and students result in the establishment of a new firm</a:t>
          </a:r>
          <a:endParaRPr lang="en-US"/>
        </a:p>
      </dgm:t>
    </dgm:pt>
    <dgm:pt modelId="{F7E745D3-1858-4858-80C5-FD411DFC838E}" type="parTrans" cxnId="{F8CC643D-F590-41DA-AE30-64D627706FBA}">
      <dgm:prSet/>
      <dgm:spPr/>
      <dgm:t>
        <a:bodyPr/>
        <a:lstStyle/>
        <a:p>
          <a:endParaRPr lang="en-US"/>
        </a:p>
      </dgm:t>
    </dgm:pt>
    <dgm:pt modelId="{0844B99D-1422-4784-9130-646AD32767C7}" type="sibTrans" cxnId="{F8CC643D-F590-41DA-AE30-64D627706FBA}">
      <dgm:prSet/>
      <dgm:spPr/>
      <dgm:t>
        <a:bodyPr/>
        <a:lstStyle/>
        <a:p>
          <a:endParaRPr lang="en-US"/>
        </a:p>
      </dgm:t>
    </dgm:pt>
    <dgm:pt modelId="{40DDFDA0-7E37-4075-B23A-6F512842CBB5}">
      <dgm:prSet/>
      <dgm:spPr/>
      <dgm:t>
        <a:bodyPr/>
        <a:lstStyle/>
        <a:p>
          <a:r>
            <a:rPr lang="nb-NO"/>
            <a:t>This is a rare occurence, however (many leading and wealthy research universities only create a handful of such firms every year)</a:t>
          </a:r>
          <a:endParaRPr lang="en-US"/>
        </a:p>
      </dgm:t>
    </dgm:pt>
    <dgm:pt modelId="{79EA7728-3E22-412D-8ED2-075E30CA0C06}" type="parTrans" cxnId="{62957C2C-8A73-4E16-B63E-7FADAAE79295}">
      <dgm:prSet/>
      <dgm:spPr/>
      <dgm:t>
        <a:bodyPr/>
        <a:lstStyle/>
        <a:p>
          <a:endParaRPr lang="en-US"/>
        </a:p>
      </dgm:t>
    </dgm:pt>
    <dgm:pt modelId="{6BC7AD53-920B-4D76-8BBE-D3D289EF4B2D}" type="sibTrans" cxnId="{62957C2C-8A73-4E16-B63E-7FADAAE79295}">
      <dgm:prSet/>
      <dgm:spPr/>
      <dgm:t>
        <a:bodyPr/>
        <a:lstStyle/>
        <a:p>
          <a:endParaRPr lang="en-US"/>
        </a:p>
      </dgm:t>
    </dgm:pt>
    <dgm:pt modelId="{1AADD148-589D-4AB7-B084-77614A41D96C}">
      <dgm:prSet/>
      <dgm:spPr/>
      <dgm:t>
        <a:bodyPr/>
        <a:lstStyle/>
        <a:p>
          <a:r>
            <a:rPr lang="nb-NO"/>
            <a:t>Students and especially staff probably have weak incentives to become entrepreneurs</a:t>
          </a:r>
          <a:endParaRPr lang="en-US"/>
        </a:p>
      </dgm:t>
    </dgm:pt>
    <dgm:pt modelId="{29F8837C-8DD1-48F7-A40D-E259E480F1EB}" type="parTrans" cxnId="{165E6583-BC6B-44C7-A5AB-3106EC1F5E08}">
      <dgm:prSet/>
      <dgm:spPr/>
      <dgm:t>
        <a:bodyPr/>
        <a:lstStyle/>
        <a:p>
          <a:endParaRPr lang="en-US"/>
        </a:p>
      </dgm:t>
    </dgm:pt>
    <dgm:pt modelId="{5B1A21D5-0623-4DE6-AE33-198F4BA530E9}" type="sibTrans" cxnId="{165E6583-BC6B-44C7-A5AB-3106EC1F5E08}">
      <dgm:prSet/>
      <dgm:spPr/>
      <dgm:t>
        <a:bodyPr/>
        <a:lstStyle/>
        <a:p>
          <a:endParaRPr lang="en-US"/>
        </a:p>
      </dgm:t>
    </dgm:pt>
    <dgm:pt modelId="{5BF761E3-3670-4BAF-B12B-D8A78890308D}" type="pres">
      <dgm:prSet presAssocID="{BAC8EF74-5D27-4730-B81D-DBEE663292C4}" presName="linear" presStyleCnt="0">
        <dgm:presLayoutVars>
          <dgm:animLvl val="lvl"/>
          <dgm:resizeHandles val="exact"/>
        </dgm:presLayoutVars>
      </dgm:prSet>
      <dgm:spPr/>
    </dgm:pt>
    <dgm:pt modelId="{4854B3E9-D5FE-4D50-885B-2CD6E0D0DE07}" type="pres">
      <dgm:prSet presAssocID="{D20182EE-7883-4F30-B07B-A367129098D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06EBB4F-3C33-4C1C-8A18-2EF023AC4ED0}" type="pres">
      <dgm:prSet presAssocID="{0844B99D-1422-4784-9130-646AD32767C7}" presName="spacer" presStyleCnt="0"/>
      <dgm:spPr/>
    </dgm:pt>
    <dgm:pt modelId="{5EA664E2-790E-4B79-8C42-F65F6BFA66B5}" type="pres">
      <dgm:prSet presAssocID="{40DDFDA0-7E37-4075-B23A-6F512842CBB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644F154-FAED-47C4-84E9-D14583A77155}" type="pres">
      <dgm:prSet presAssocID="{6BC7AD53-920B-4D76-8BBE-D3D289EF4B2D}" presName="spacer" presStyleCnt="0"/>
      <dgm:spPr/>
    </dgm:pt>
    <dgm:pt modelId="{A01EA981-17F3-4717-A71F-02ABCDFE4B0D}" type="pres">
      <dgm:prSet presAssocID="{1AADD148-589D-4AB7-B084-77614A41D96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D59181E-4025-4859-AD89-CDC73A517CFA}" type="presOf" srcId="{D20182EE-7883-4F30-B07B-A367129098DD}" destId="{4854B3E9-D5FE-4D50-885B-2CD6E0D0DE07}" srcOrd="0" destOrd="0" presId="urn:microsoft.com/office/officeart/2005/8/layout/vList2"/>
    <dgm:cxn modelId="{62957C2C-8A73-4E16-B63E-7FADAAE79295}" srcId="{BAC8EF74-5D27-4730-B81D-DBEE663292C4}" destId="{40DDFDA0-7E37-4075-B23A-6F512842CBB5}" srcOrd="1" destOrd="0" parTransId="{79EA7728-3E22-412D-8ED2-075E30CA0C06}" sibTransId="{6BC7AD53-920B-4D76-8BBE-D3D289EF4B2D}"/>
    <dgm:cxn modelId="{F8CC643D-F590-41DA-AE30-64D627706FBA}" srcId="{BAC8EF74-5D27-4730-B81D-DBEE663292C4}" destId="{D20182EE-7883-4F30-B07B-A367129098DD}" srcOrd="0" destOrd="0" parTransId="{F7E745D3-1858-4858-80C5-FD411DFC838E}" sibTransId="{0844B99D-1422-4784-9130-646AD32767C7}"/>
    <dgm:cxn modelId="{44C8AD45-846C-4413-8A85-424BC91E7090}" type="presOf" srcId="{1AADD148-589D-4AB7-B084-77614A41D96C}" destId="{A01EA981-17F3-4717-A71F-02ABCDFE4B0D}" srcOrd="0" destOrd="0" presId="urn:microsoft.com/office/officeart/2005/8/layout/vList2"/>
    <dgm:cxn modelId="{165E6583-BC6B-44C7-A5AB-3106EC1F5E08}" srcId="{BAC8EF74-5D27-4730-B81D-DBEE663292C4}" destId="{1AADD148-589D-4AB7-B084-77614A41D96C}" srcOrd="2" destOrd="0" parTransId="{29F8837C-8DD1-48F7-A40D-E259E480F1EB}" sibTransId="{5B1A21D5-0623-4DE6-AE33-198F4BA530E9}"/>
    <dgm:cxn modelId="{D19EC389-070A-4F5D-87F8-5DBA0D9F90A5}" type="presOf" srcId="{40DDFDA0-7E37-4075-B23A-6F512842CBB5}" destId="{5EA664E2-790E-4B79-8C42-F65F6BFA66B5}" srcOrd="0" destOrd="0" presId="urn:microsoft.com/office/officeart/2005/8/layout/vList2"/>
    <dgm:cxn modelId="{C03C3AA4-7A16-4A92-A743-47E0DA25AB7E}" type="presOf" srcId="{BAC8EF74-5D27-4730-B81D-DBEE663292C4}" destId="{5BF761E3-3670-4BAF-B12B-D8A78890308D}" srcOrd="0" destOrd="0" presId="urn:microsoft.com/office/officeart/2005/8/layout/vList2"/>
    <dgm:cxn modelId="{B016E944-1917-4B4A-8EB0-01DD06C2B772}" type="presParOf" srcId="{5BF761E3-3670-4BAF-B12B-D8A78890308D}" destId="{4854B3E9-D5FE-4D50-885B-2CD6E0D0DE07}" srcOrd="0" destOrd="0" presId="urn:microsoft.com/office/officeart/2005/8/layout/vList2"/>
    <dgm:cxn modelId="{1B5A991F-4E5E-46CC-B76D-869014BD79F5}" type="presParOf" srcId="{5BF761E3-3670-4BAF-B12B-D8A78890308D}" destId="{406EBB4F-3C33-4C1C-8A18-2EF023AC4ED0}" srcOrd="1" destOrd="0" presId="urn:microsoft.com/office/officeart/2005/8/layout/vList2"/>
    <dgm:cxn modelId="{B3C0B81A-3614-47B6-B907-70F6DB4CCFEB}" type="presParOf" srcId="{5BF761E3-3670-4BAF-B12B-D8A78890308D}" destId="{5EA664E2-790E-4B79-8C42-F65F6BFA66B5}" srcOrd="2" destOrd="0" presId="urn:microsoft.com/office/officeart/2005/8/layout/vList2"/>
    <dgm:cxn modelId="{6D0BD738-85DA-4AF8-9826-1F6BFD2E27EA}" type="presParOf" srcId="{5BF761E3-3670-4BAF-B12B-D8A78890308D}" destId="{6644F154-FAED-47C4-84E9-D14583A77155}" srcOrd="3" destOrd="0" presId="urn:microsoft.com/office/officeart/2005/8/layout/vList2"/>
    <dgm:cxn modelId="{AB1038E0-9007-4C41-9554-0F9DA3BCC1D0}" type="presParOf" srcId="{5BF761E3-3670-4BAF-B12B-D8A78890308D}" destId="{A01EA981-17F3-4717-A71F-02ABCDFE4B0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FF21DDE-79C1-4B11-A8F4-29409C5685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9053688-118A-46BF-8D89-5C6F9A80110B}">
      <dgm:prSet/>
      <dgm:spPr/>
      <dgm:t>
        <a:bodyPr/>
        <a:lstStyle/>
        <a:p>
          <a:r>
            <a:rPr lang="en-GB"/>
            <a:t>It encompasses many more activities and initiatives and can clearly help engage more staff and students</a:t>
          </a:r>
          <a:endParaRPr lang="en-US"/>
        </a:p>
      </dgm:t>
    </dgm:pt>
    <dgm:pt modelId="{5BAB96A6-8985-4E4C-BD98-53B9664DC7B8}" type="parTrans" cxnId="{5D5E1982-0DA9-4E26-AB5B-0547A64BDE33}">
      <dgm:prSet/>
      <dgm:spPr/>
      <dgm:t>
        <a:bodyPr/>
        <a:lstStyle/>
        <a:p>
          <a:endParaRPr lang="en-US"/>
        </a:p>
      </dgm:t>
    </dgm:pt>
    <dgm:pt modelId="{45135F00-9E6F-4B46-ACB2-B1C8BEF283C9}" type="sibTrans" cxnId="{5D5E1982-0DA9-4E26-AB5B-0547A64BDE33}">
      <dgm:prSet/>
      <dgm:spPr/>
      <dgm:t>
        <a:bodyPr/>
        <a:lstStyle/>
        <a:p>
          <a:endParaRPr lang="en-US"/>
        </a:p>
      </dgm:t>
    </dgm:pt>
    <dgm:pt modelId="{C65204A9-4886-440E-8821-50905FF3D54F}">
      <dgm:prSet/>
      <dgm:spPr/>
      <dgm:t>
        <a:bodyPr/>
        <a:lstStyle/>
        <a:p>
          <a:r>
            <a:rPr lang="en-GB"/>
            <a:t>It challenges the narrow and economic/commercialisation perspective of some actors</a:t>
          </a:r>
          <a:endParaRPr lang="en-US"/>
        </a:p>
      </dgm:t>
    </dgm:pt>
    <dgm:pt modelId="{667B7C05-5D93-4EFD-837C-641A97323F4F}" type="parTrans" cxnId="{397FFD8F-0FAE-4BE0-9D2D-E70DEFB3F7B3}">
      <dgm:prSet/>
      <dgm:spPr/>
      <dgm:t>
        <a:bodyPr/>
        <a:lstStyle/>
        <a:p>
          <a:endParaRPr lang="en-US"/>
        </a:p>
      </dgm:t>
    </dgm:pt>
    <dgm:pt modelId="{23CCE102-6797-40A3-AA47-A689168FAB1F}" type="sibTrans" cxnId="{397FFD8F-0FAE-4BE0-9D2D-E70DEFB3F7B3}">
      <dgm:prSet/>
      <dgm:spPr/>
      <dgm:t>
        <a:bodyPr/>
        <a:lstStyle/>
        <a:p>
          <a:endParaRPr lang="en-US"/>
        </a:p>
      </dgm:t>
    </dgm:pt>
    <dgm:pt modelId="{3BCE95B6-D6BD-4FB8-8F95-5E85F312FA0B}">
      <dgm:prSet/>
      <dgm:spPr/>
      <dgm:t>
        <a:bodyPr/>
        <a:lstStyle/>
        <a:p>
          <a:r>
            <a:rPr lang="en-GB" dirty="0"/>
            <a:t>It might not always be a good starting point for setting up TTOs</a:t>
          </a:r>
          <a:endParaRPr lang="en-US" dirty="0"/>
        </a:p>
      </dgm:t>
    </dgm:pt>
    <dgm:pt modelId="{CE6033A1-915E-4CD5-9C29-C13988A44CC8}" type="parTrans" cxnId="{84EDD6CF-15A0-430B-B0BE-6278A46737A8}">
      <dgm:prSet/>
      <dgm:spPr/>
      <dgm:t>
        <a:bodyPr/>
        <a:lstStyle/>
        <a:p>
          <a:endParaRPr lang="en-US"/>
        </a:p>
      </dgm:t>
    </dgm:pt>
    <dgm:pt modelId="{5F865464-1BBD-44F6-BDD9-95730ACF142A}" type="sibTrans" cxnId="{84EDD6CF-15A0-430B-B0BE-6278A46737A8}">
      <dgm:prSet/>
      <dgm:spPr/>
      <dgm:t>
        <a:bodyPr/>
        <a:lstStyle/>
        <a:p>
          <a:endParaRPr lang="en-US"/>
        </a:p>
      </dgm:t>
    </dgm:pt>
    <dgm:pt modelId="{8EF7DB69-9E82-40E6-91BB-5369DF251820}" type="pres">
      <dgm:prSet presAssocID="{4FF21DDE-79C1-4B11-A8F4-29409C5685C4}" presName="linear" presStyleCnt="0">
        <dgm:presLayoutVars>
          <dgm:animLvl val="lvl"/>
          <dgm:resizeHandles val="exact"/>
        </dgm:presLayoutVars>
      </dgm:prSet>
      <dgm:spPr/>
    </dgm:pt>
    <dgm:pt modelId="{6629118B-D29B-421F-9BBE-F22B8D3FD8BE}" type="pres">
      <dgm:prSet presAssocID="{19053688-118A-46BF-8D89-5C6F9A80110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675AD37-3C33-479E-8062-BC748C98582C}" type="pres">
      <dgm:prSet presAssocID="{45135F00-9E6F-4B46-ACB2-B1C8BEF283C9}" presName="spacer" presStyleCnt="0"/>
      <dgm:spPr/>
    </dgm:pt>
    <dgm:pt modelId="{C80C3755-5CD1-4C30-9A90-0BBCC54D7209}" type="pres">
      <dgm:prSet presAssocID="{C65204A9-4886-440E-8821-50905FF3D54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58B1776-87DB-4CC3-8BF5-793E2B8721E9}" type="pres">
      <dgm:prSet presAssocID="{23CCE102-6797-40A3-AA47-A689168FAB1F}" presName="spacer" presStyleCnt="0"/>
      <dgm:spPr/>
    </dgm:pt>
    <dgm:pt modelId="{11D2B955-4FD5-4DD0-88E3-FAEDCE71C9F9}" type="pres">
      <dgm:prSet presAssocID="{3BCE95B6-D6BD-4FB8-8F95-5E85F312FA0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BDCC96F-337B-4997-9EE6-6D58209820F8}" type="presOf" srcId="{19053688-118A-46BF-8D89-5C6F9A80110B}" destId="{6629118B-D29B-421F-9BBE-F22B8D3FD8BE}" srcOrd="0" destOrd="0" presId="urn:microsoft.com/office/officeart/2005/8/layout/vList2"/>
    <dgm:cxn modelId="{DB57957A-026A-4C54-BD85-1CEB654D1C26}" type="presOf" srcId="{4FF21DDE-79C1-4B11-A8F4-29409C5685C4}" destId="{8EF7DB69-9E82-40E6-91BB-5369DF251820}" srcOrd="0" destOrd="0" presId="urn:microsoft.com/office/officeart/2005/8/layout/vList2"/>
    <dgm:cxn modelId="{5D5E1982-0DA9-4E26-AB5B-0547A64BDE33}" srcId="{4FF21DDE-79C1-4B11-A8F4-29409C5685C4}" destId="{19053688-118A-46BF-8D89-5C6F9A80110B}" srcOrd="0" destOrd="0" parTransId="{5BAB96A6-8985-4E4C-BD98-53B9664DC7B8}" sibTransId="{45135F00-9E6F-4B46-ACB2-B1C8BEF283C9}"/>
    <dgm:cxn modelId="{397FFD8F-0FAE-4BE0-9D2D-E70DEFB3F7B3}" srcId="{4FF21DDE-79C1-4B11-A8F4-29409C5685C4}" destId="{C65204A9-4886-440E-8821-50905FF3D54F}" srcOrd="1" destOrd="0" parTransId="{667B7C05-5D93-4EFD-837C-641A97323F4F}" sibTransId="{23CCE102-6797-40A3-AA47-A689168FAB1F}"/>
    <dgm:cxn modelId="{84EDD6CF-15A0-430B-B0BE-6278A46737A8}" srcId="{4FF21DDE-79C1-4B11-A8F4-29409C5685C4}" destId="{3BCE95B6-D6BD-4FB8-8F95-5E85F312FA0B}" srcOrd="2" destOrd="0" parTransId="{CE6033A1-915E-4CD5-9C29-C13988A44CC8}" sibTransId="{5F865464-1BBD-44F6-BDD9-95730ACF142A}"/>
    <dgm:cxn modelId="{8624EBD7-21E5-4F68-985A-F7A31FCF3BB4}" type="presOf" srcId="{C65204A9-4886-440E-8821-50905FF3D54F}" destId="{C80C3755-5CD1-4C30-9A90-0BBCC54D7209}" srcOrd="0" destOrd="0" presId="urn:microsoft.com/office/officeart/2005/8/layout/vList2"/>
    <dgm:cxn modelId="{FB57F0DF-5EC1-4832-8753-087BD253E89F}" type="presOf" srcId="{3BCE95B6-D6BD-4FB8-8F95-5E85F312FA0B}" destId="{11D2B955-4FD5-4DD0-88E3-FAEDCE71C9F9}" srcOrd="0" destOrd="0" presId="urn:microsoft.com/office/officeart/2005/8/layout/vList2"/>
    <dgm:cxn modelId="{21E5E50C-8CA6-4E8D-AEDA-48D1F9B45FEE}" type="presParOf" srcId="{8EF7DB69-9E82-40E6-91BB-5369DF251820}" destId="{6629118B-D29B-421F-9BBE-F22B8D3FD8BE}" srcOrd="0" destOrd="0" presId="urn:microsoft.com/office/officeart/2005/8/layout/vList2"/>
    <dgm:cxn modelId="{209B851B-1920-49BD-BC5F-0A3F48563AF6}" type="presParOf" srcId="{8EF7DB69-9E82-40E6-91BB-5369DF251820}" destId="{C675AD37-3C33-479E-8062-BC748C98582C}" srcOrd="1" destOrd="0" presId="urn:microsoft.com/office/officeart/2005/8/layout/vList2"/>
    <dgm:cxn modelId="{D64E932C-26F9-4167-984A-CF4C896EDE5B}" type="presParOf" srcId="{8EF7DB69-9E82-40E6-91BB-5369DF251820}" destId="{C80C3755-5CD1-4C30-9A90-0BBCC54D7209}" srcOrd="2" destOrd="0" presId="urn:microsoft.com/office/officeart/2005/8/layout/vList2"/>
    <dgm:cxn modelId="{61FBF2D5-A06A-47A9-BA06-688533AF6C78}" type="presParOf" srcId="{8EF7DB69-9E82-40E6-91BB-5369DF251820}" destId="{958B1776-87DB-4CC3-8BF5-793E2B8721E9}" srcOrd="3" destOrd="0" presId="urn:microsoft.com/office/officeart/2005/8/layout/vList2"/>
    <dgm:cxn modelId="{4A838F12-7080-4D7D-BD00-49D31BF65E9C}" type="presParOf" srcId="{8EF7DB69-9E82-40E6-91BB-5369DF251820}" destId="{11D2B955-4FD5-4DD0-88E3-FAEDCE71C9F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E266F-716A-467F-BE64-10CA1C970E29}">
      <dsp:nvSpPr>
        <dsp:cNvPr id="0" name=""/>
        <dsp:cNvSpPr/>
      </dsp:nvSpPr>
      <dsp:spPr>
        <a:xfrm>
          <a:off x="4619816" y="1596"/>
          <a:ext cx="5860305" cy="6978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Inventive, excellent, specialized research across breadth of arts and humanities</a:t>
          </a:r>
          <a:endParaRPr lang="en-GB" sz="2100" kern="1200" dirty="0"/>
        </a:p>
      </dsp:txBody>
      <dsp:txXfrm>
        <a:off x="4619816" y="1596"/>
        <a:ext cx="5860305" cy="697816"/>
      </dsp:txXfrm>
    </dsp:sp>
    <dsp:sp modelId="{55EB91CB-136A-45DE-8277-AFBBE336BD1E}">
      <dsp:nvSpPr>
        <dsp:cNvPr id="0" name=""/>
        <dsp:cNvSpPr/>
      </dsp:nvSpPr>
      <dsp:spPr>
        <a:xfrm>
          <a:off x="2329969" y="734303"/>
          <a:ext cx="10440000" cy="6978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Strong culture of public engagement including through the University’s museums and libraries; structural support also well established for high-impact policy research and influence</a:t>
          </a:r>
          <a:endParaRPr lang="en-GB" sz="2100" kern="1200" dirty="0"/>
        </a:p>
      </dsp:txBody>
      <dsp:txXfrm>
        <a:off x="2329969" y="734303"/>
        <a:ext cx="10440000" cy="697816"/>
      </dsp:txXfrm>
    </dsp:sp>
    <dsp:sp modelId="{2F85E3F2-15BA-40D9-84DF-FFEB325DB74F}">
      <dsp:nvSpPr>
        <dsp:cNvPr id="0" name=""/>
        <dsp:cNvSpPr/>
      </dsp:nvSpPr>
      <dsp:spPr>
        <a:xfrm>
          <a:off x="4961502" y="1467011"/>
          <a:ext cx="5176932" cy="6978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High level of freedom for basic research</a:t>
          </a:r>
          <a:endParaRPr lang="en-GB" sz="2100" kern="1200" dirty="0"/>
        </a:p>
      </dsp:txBody>
      <dsp:txXfrm>
        <a:off x="4961502" y="1467011"/>
        <a:ext cx="5176932" cy="697816"/>
      </dsp:txXfrm>
    </dsp:sp>
    <dsp:sp modelId="{0AE30539-48DB-4173-9100-F16007AB3F0B}">
      <dsp:nvSpPr>
        <dsp:cNvPr id="0" name=""/>
        <dsp:cNvSpPr/>
      </dsp:nvSpPr>
      <dsp:spPr>
        <a:xfrm>
          <a:off x="2985237" y="2199718"/>
          <a:ext cx="9129463" cy="6978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Academic-led research culture – creative, entrepreneurial and open</a:t>
          </a:r>
          <a:endParaRPr lang="en-GB" sz="2100" kern="1200" dirty="0"/>
        </a:p>
      </dsp:txBody>
      <dsp:txXfrm>
        <a:off x="2985237" y="2199718"/>
        <a:ext cx="9129463" cy="697816"/>
      </dsp:txXfrm>
    </dsp:sp>
    <dsp:sp modelId="{672C5155-A1CE-4B36-941F-21DF78463F0C}">
      <dsp:nvSpPr>
        <dsp:cNvPr id="0" name=""/>
        <dsp:cNvSpPr/>
      </dsp:nvSpPr>
      <dsp:spPr>
        <a:xfrm>
          <a:off x="3409969" y="2932426"/>
          <a:ext cx="8280000" cy="6978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Strategic research strengths in Digital Humanities, Global Challenges, Reproduction; focused research </a:t>
          </a:r>
          <a:r>
            <a:rPr lang="en-US" sz="2100" b="0" i="0" kern="1200" dirty="0" err="1"/>
            <a:t>centres</a:t>
          </a:r>
          <a:r>
            <a:rPr lang="en-US" sz="2100" b="0" i="0" kern="1200" dirty="0"/>
            <a:t> in Heritage and Language Sciences.</a:t>
          </a:r>
          <a:endParaRPr lang="en-GB" sz="2100" kern="1200" dirty="0"/>
        </a:p>
      </dsp:txBody>
      <dsp:txXfrm>
        <a:off x="3409969" y="2932426"/>
        <a:ext cx="8280000" cy="6978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E266F-716A-467F-BE64-10CA1C970E29}">
      <dsp:nvSpPr>
        <dsp:cNvPr id="0" name=""/>
        <dsp:cNvSpPr/>
      </dsp:nvSpPr>
      <dsp:spPr>
        <a:xfrm>
          <a:off x="4619816" y="1596"/>
          <a:ext cx="5860305" cy="6978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>
              <a:highlight>
                <a:srgbClr val="D1D285"/>
              </a:highlight>
            </a:rPr>
            <a:t>Inventive, excellent, specialized research across breadth of arts and humanities</a:t>
          </a:r>
          <a:endParaRPr lang="en-GB" sz="2100" kern="1200" dirty="0">
            <a:highlight>
              <a:srgbClr val="D1D285"/>
            </a:highlight>
          </a:endParaRPr>
        </a:p>
      </dsp:txBody>
      <dsp:txXfrm>
        <a:off x="4619816" y="1596"/>
        <a:ext cx="5860305" cy="697816"/>
      </dsp:txXfrm>
    </dsp:sp>
    <dsp:sp modelId="{55EB91CB-136A-45DE-8277-AFBBE336BD1E}">
      <dsp:nvSpPr>
        <dsp:cNvPr id="0" name=""/>
        <dsp:cNvSpPr/>
      </dsp:nvSpPr>
      <dsp:spPr>
        <a:xfrm>
          <a:off x="4129969" y="734303"/>
          <a:ext cx="6840000" cy="6978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>
              <a:highlight>
                <a:srgbClr val="EEAA7A"/>
              </a:highlight>
            </a:rPr>
            <a:t>Strong impact culture including public engagement; museums and libraries; high-impact policy research and influence</a:t>
          </a:r>
          <a:endParaRPr lang="en-GB" sz="2100" kern="1200" dirty="0">
            <a:highlight>
              <a:srgbClr val="EEAA7A"/>
            </a:highlight>
          </a:endParaRPr>
        </a:p>
      </dsp:txBody>
      <dsp:txXfrm>
        <a:off x="4129969" y="734303"/>
        <a:ext cx="6840000" cy="697816"/>
      </dsp:txXfrm>
    </dsp:sp>
    <dsp:sp modelId="{2F85E3F2-15BA-40D9-84DF-FFEB325DB74F}">
      <dsp:nvSpPr>
        <dsp:cNvPr id="0" name=""/>
        <dsp:cNvSpPr/>
      </dsp:nvSpPr>
      <dsp:spPr>
        <a:xfrm>
          <a:off x="4961502" y="1467011"/>
          <a:ext cx="5176932" cy="6978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>
              <a:highlight>
                <a:srgbClr val="D1D285"/>
              </a:highlight>
            </a:rPr>
            <a:t>High level of freedom for basic research</a:t>
          </a:r>
          <a:endParaRPr lang="en-GB" sz="2100" kern="1200" dirty="0">
            <a:highlight>
              <a:srgbClr val="D1D285"/>
            </a:highlight>
          </a:endParaRPr>
        </a:p>
      </dsp:txBody>
      <dsp:txXfrm>
        <a:off x="4961502" y="1467011"/>
        <a:ext cx="5176932" cy="697816"/>
      </dsp:txXfrm>
    </dsp:sp>
    <dsp:sp modelId="{0AE30539-48DB-4173-9100-F16007AB3F0B}">
      <dsp:nvSpPr>
        <dsp:cNvPr id="0" name=""/>
        <dsp:cNvSpPr/>
      </dsp:nvSpPr>
      <dsp:spPr>
        <a:xfrm>
          <a:off x="4593267" y="2199718"/>
          <a:ext cx="5913402" cy="6978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>
              <a:highlight>
                <a:srgbClr val="D1D285"/>
              </a:highlight>
            </a:rPr>
            <a:t>Academic-led research culture and policies</a:t>
          </a:r>
          <a:endParaRPr lang="en-GB" sz="2100" kern="1200" dirty="0">
            <a:highlight>
              <a:srgbClr val="D1D285"/>
            </a:highlight>
          </a:endParaRPr>
        </a:p>
      </dsp:txBody>
      <dsp:txXfrm>
        <a:off x="4593267" y="2199718"/>
        <a:ext cx="5913402" cy="697816"/>
      </dsp:txXfrm>
    </dsp:sp>
    <dsp:sp modelId="{672C5155-A1CE-4B36-941F-21DF78463F0C}">
      <dsp:nvSpPr>
        <dsp:cNvPr id="0" name=""/>
        <dsp:cNvSpPr/>
      </dsp:nvSpPr>
      <dsp:spPr>
        <a:xfrm>
          <a:off x="3409969" y="2932426"/>
          <a:ext cx="8280000" cy="6978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>
              <a:highlight>
                <a:srgbClr val="EEAA7A"/>
              </a:highlight>
            </a:rPr>
            <a:t>Strategic research strengths in Digital Humanities, Global Challenges, Reproduction; focused research </a:t>
          </a:r>
          <a:r>
            <a:rPr lang="en-US" sz="2100" b="0" i="0" kern="1200" dirty="0" err="1">
              <a:highlight>
                <a:srgbClr val="EEAA7A"/>
              </a:highlight>
            </a:rPr>
            <a:t>centres</a:t>
          </a:r>
          <a:r>
            <a:rPr lang="en-US" sz="2100" b="0" i="0" kern="1200" dirty="0">
              <a:highlight>
                <a:srgbClr val="EEAA7A"/>
              </a:highlight>
            </a:rPr>
            <a:t> in Heritage and Language Sciences</a:t>
          </a:r>
          <a:endParaRPr lang="en-GB" sz="2100" kern="1200" dirty="0"/>
        </a:p>
      </dsp:txBody>
      <dsp:txXfrm>
        <a:off x="3409969" y="2932426"/>
        <a:ext cx="8280000" cy="6978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8DC15-0357-498E-90E6-55857AB52B98}">
      <dsp:nvSpPr>
        <dsp:cNvPr id="0" name=""/>
        <dsp:cNvSpPr/>
      </dsp:nvSpPr>
      <dsp:spPr>
        <a:xfrm>
          <a:off x="4580892" y="2418966"/>
          <a:ext cx="2498129" cy="1695487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170CE2-8B07-4F8F-9D02-1EA45BF460BF}">
      <dsp:nvSpPr>
        <dsp:cNvPr id="0" name=""/>
        <dsp:cNvSpPr/>
      </dsp:nvSpPr>
      <dsp:spPr>
        <a:xfrm>
          <a:off x="1526249" y="2494081"/>
          <a:ext cx="2498129" cy="1622392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E7202-D082-4847-9E4F-8EDE6B5DAD0E}">
      <dsp:nvSpPr>
        <dsp:cNvPr id="0" name=""/>
        <dsp:cNvSpPr/>
      </dsp:nvSpPr>
      <dsp:spPr>
        <a:xfrm>
          <a:off x="4606916" y="314714"/>
          <a:ext cx="2498129" cy="164572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25E97B-AA57-46AE-BCF7-7036F0FF87E6}">
      <dsp:nvSpPr>
        <dsp:cNvPr id="0" name=""/>
        <dsp:cNvSpPr/>
      </dsp:nvSpPr>
      <dsp:spPr>
        <a:xfrm>
          <a:off x="1386747" y="281217"/>
          <a:ext cx="2609520" cy="1713468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D4C38-925F-4760-B08C-F5D06467DD30}">
      <dsp:nvSpPr>
        <dsp:cNvPr id="0" name=""/>
        <dsp:cNvSpPr/>
      </dsp:nvSpPr>
      <dsp:spPr>
        <a:xfrm>
          <a:off x="1487229" y="1676834"/>
          <a:ext cx="2493013" cy="263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Working with existing partners of the University</a:t>
          </a:r>
        </a:p>
      </dsp:txBody>
      <dsp:txXfrm>
        <a:off x="1487229" y="1676834"/>
        <a:ext cx="2493013" cy="263867"/>
      </dsp:txXfrm>
    </dsp:sp>
    <dsp:sp modelId="{A18D13C8-76E5-45E9-9876-5A3EBA614052}">
      <dsp:nvSpPr>
        <dsp:cNvPr id="0" name=""/>
        <dsp:cNvSpPr/>
      </dsp:nvSpPr>
      <dsp:spPr>
        <a:xfrm>
          <a:off x="1487229" y="342889"/>
          <a:ext cx="2497321" cy="1604486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5BC8C5-320B-460F-84BE-D5CFD3D46973}">
      <dsp:nvSpPr>
        <dsp:cNvPr id="0" name=""/>
        <dsp:cNvSpPr/>
      </dsp:nvSpPr>
      <dsp:spPr>
        <a:xfrm>
          <a:off x="4617003" y="1659898"/>
          <a:ext cx="2493013" cy="263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Mapping onto grant funding and well-established research groups</a:t>
          </a:r>
        </a:p>
      </dsp:txBody>
      <dsp:txXfrm>
        <a:off x="4617003" y="1659898"/>
        <a:ext cx="2493013" cy="263867"/>
      </dsp:txXfrm>
    </dsp:sp>
    <dsp:sp modelId="{4A1994A6-C15F-4605-AD62-EBE27DB357DD}">
      <dsp:nvSpPr>
        <dsp:cNvPr id="0" name=""/>
        <dsp:cNvSpPr/>
      </dsp:nvSpPr>
      <dsp:spPr>
        <a:xfrm>
          <a:off x="4617003" y="325953"/>
          <a:ext cx="2497321" cy="1604486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4457D6-A207-468B-8F6E-0894E39CD13F}">
      <dsp:nvSpPr>
        <dsp:cNvPr id="0" name=""/>
        <dsp:cNvSpPr/>
      </dsp:nvSpPr>
      <dsp:spPr>
        <a:xfrm>
          <a:off x="1515076" y="3808091"/>
          <a:ext cx="2493013" cy="263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Themed or challenge-based programmes</a:t>
          </a:r>
        </a:p>
      </dsp:txBody>
      <dsp:txXfrm>
        <a:off x="1515076" y="3808091"/>
        <a:ext cx="2493013" cy="263867"/>
      </dsp:txXfrm>
    </dsp:sp>
    <dsp:sp modelId="{7D02CC17-7C2C-4C52-864A-9EAC57900AF3}">
      <dsp:nvSpPr>
        <dsp:cNvPr id="0" name=""/>
        <dsp:cNvSpPr/>
      </dsp:nvSpPr>
      <dsp:spPr>
        <a:xfrm>
          <a:off x="1515076" y="2474146"/>
          <a:ext cx="2497321" cy="1604486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9F35C1-418B-483D-AA90-D7A14045BC81}">
      <dsp:nvSpPr>
        <dsp:cNvPr id="0" name=""/>
        <dsp:cNvSpPr/>
      </dsp:nvSpPr>
      <dsp:spPr>
        <a:xfrm>
          <a:off x="4589155" y="3826365"/>
          <a:ext cx="2493013" cy="263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Tools to support/enhance existing impact activities</a:t>
          </a:r>
        </a:p>
      </dsp:txBody>
      <dsp:txXfrm>
        <a:off x="4589155" y="3826365"/>
        <a:ext cx="2493013" cy="263867"/>
      </dsp:txXfrm>
    </dsp:sp>
    <dsp:sp modelId="{F6DA2E7A-9025-49C3-BEC2-7EEC13E056C6}">
      <dsp:nvSpPr>
        <dsp:cNvPr id="0" name=""/>
        <dsp:cNvSpPr/>
      </dsp:nvSpPr>
      <dsp:spPr>
        <a:xfrm>
          <a:off x="4589155" y="2492420"/>
          <a:ext cx="2497321" cy="1604486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8DC15-0357-498E-90E6-55857AB52B98}">
      <dsp:nvSpPr>
        <dsp:cNvPr id="0" name=""/>
        <dsp:cNvSpPr/>
      </dsp:nvSpPr>
      <dsp:spPr>
        <a:xfrm>
          <a:off x="4612436" y="2448366"/>
          <a:ext cx="2599290" cy="1604527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170CE2-8B07-4F8F-9D02-1EA45BF460BF}">
      <dsp:nvSpPr>
        <dsp:cNvPr id="0" name=""/>
        <dsp:cNvSpPr/>
      </dsp:nvSpPr>
      <dsp:spPr>
        <a:xfrm>
          <a:off x="1396120" y="2430620"/>
          <a:ext cx="2599290" cy="1604527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E7202-D082-4847-9E4F-8EDE6B5DAD0E}">
      <dsp:nvSpPr>
        <dsp:cNvPr id="0" name=""/>
        <dsp:cNvSpPr/>
      </dsp:nvSpPr>
      <dsp:spPr>
        <a:xfrm>
          <a:off x="4585793" y="291615"/>
          <a:ext cx="2599290" cy="1604527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25E97B-AA57-46AE-BCF7-7036F0FF87E6}">
      <dsp:nvSpPr>
        <dsp:cNvPr id="0" name=""/>
        <dsp:cNvSpPr/>
      </dsp:nvSpPr>
      <dsp:spPr>
        <a:xfrm>
          <a:off x="1458243" y="291615"/>
          <a:ext cx="2599290" cy="1604527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D4C38-925F-4760-B08C-F5D06467DD30}">
      <dsp:nvSpPr>
        <dsp:cNvPr id="0" name=""/>
        <dsp:cNvSpPr/>
      </dsp:nvSpPr>
      <dsp:spPr>
        <a:xfrm>
          <a:off x="1398323" y="1655932"/>
          <a:ext cx="2593968" cy="274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A “take all comers” approach!</a:t>
          </a:r>
        </a:p>
      </dsp:txBody>
      <dsp:txXfrm>
        <a:off x="1398323" y="1655932"/>
        <a:ext cx="2593968" cy="274552"/>
      </dsp:txXfrm>
    </dsp:sp>
    <dsp:sp modelId="{A18D13C8-76E5-45E9-9876-5A3EBA614052}">
      <dsp:nvSpPr>
        <dsp:cNvPr id="0" name=""/>
        <dsp:cNvSpPr/>
      </dsp:nvSpPr>
      <dsp:spPr>
        <a:xfrm>
          <a:off x="1398323" y="267969"/>
          <a:ext cx="2598450" cy="1669459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5BC8C5-320B-460F-84BE-D5CFD3D46973}">
      <dsp:nvSpPr>
        <dsp:cNvPr id="0" name=""/>
        <dsp:cNvSpPr/>
      </dsp:nvSpPr>
      <dsp:spPr>
        <a:xfrm>
          <a:off x="4596886" y="1655932"/>
          <a:ext cx="2593968" cy="274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Looking to respond to specific (eclectic?) needs of each project</a:t>
          </a:r>
        </a:p>
      </dsp:txBody>
      <dsp:txXfrm>
        <a:off x="4596886" y="1655932"/>
        <a:ext cx="2593968" cy="274552"/>
      </dsp:txXfrm>
    </dsp:sp>
    <dsp:sp modelId="{4A1994A6-C15F-4605-AD62-EBE27DB357DD}">
      <dsp:nvSpPr>
        <dsp:cNvPr id="0" name=""/>
        <dsp:cNvSpPr/>
      </dsp:nvSpPr>
      <dsp:spPr>
        <a:xfrm>
          <a:off x="4596886" y="267969"/>
          <a:ext cx="2598450" cy="1669459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4457D6-A207-468B-8F6E-0894E39CD13F}">
      <dsp:nvSpPr>
        <dsp:cNvPr id="0" name=""/>
        <dsp:cNvSpPr/>
      </dsp:nvSpPr>
      <dsp:spPr>
        <a:xfrm>
          <a:off x="1398323" y="3812699"/>
          <a:ext cx="2593968" cy="274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Support entrepreneurs who are outside of normal structures</a:t>
          </a:r>
        </a:p>
      </dsp:txBody>
      <dsp:txXfrm>
        <a:off x="1398323" y="3812699"/>
        <a:ext cx="2593968" cy="274552"/>
      </dsp:txXfrm>
    </dsp:sp>
    <dsp:sp modelId="{7D02CC17-7C2C-4C52-864A-9EAC57900AF3}">
      <dsp:nvSpPr>
        <dsp:cNvPr id="0" name=""/>
        <dsp:cNvSpPr/>
      </dsp:nvSpPr>
      <dsp:spPr>
        <a:xfrm>
          <a:off x="1398323" y="2424736"/>
          <a:ext cx="2598450" cy="1669459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9F35C1-418B-483D-AA90-D7A14045BC81}">
      <dsp:nvSpPr>
        <dsp:cNvPr id="0" name=""/>
        <dsp:cNvSpPr/>
      </dsp:nvSpPr>
      <dsp:spPr>
        <a:xfrm>
          <a:off x="4596886" y="3812699"/>
          <a:ext cx="2593968" cy="274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Presenting commercialisation as novel and game-changing </a:t>
          </a:r>
        </a:p>
      </dsp:txBody>
      <dsp:txXfrm>
        <a:off x="4596886" y="3812699"/>
        <a:ext cx="2593968" cy="274552"/>
      </dsp:txXfrm>
    </dsp:sp>
    <dsp:sp modelId="{F6DA2E7A-9025-49C3-BEC2-7EEC13E056C6}">
      <dsp:nvSpPr>
        <dsp:cNvPr id="0" name=""/>
        <dsp:cNvSpPr/>
      </dsp:nvSpPr>
      <dsp:spPr>
        <a:xfrm>
          <a:off x="4596886" y="2424736"/>
          <a:ext cx="2598450" cy="1669459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7F363-B7DE-496C-AEB4-F4D9FFAF37F6}">
      <dsp:nvSpPr>
        <dsp:cNvPr id="0" name=""/>
        <dsp:cNvSpPr/>
      </dsp:nvSpPr>
      <dsp:spPr>
        <a:xfrm>
          <a:off x="935030" y="16667"/>
          <a:ext cx="3047165" cy="3047165"/>
        </a:xfrm>
        <a:prstGeom prst="ellipse">
          <a:avLst/>
        </a:prstGeom>
        <a:solidFill>
          <a:schemeClr val="accent5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Focus on strategic strengths and University priorities</a:t>
          </a:r>
          <a:endParaRPr lang="en-GB" sz="2400" kern="1200" dirty="0"/>
        </a:p>
      </dsp:txBody>
      <dsp:txXfrm>
        <a:off x="1360535" y="375993"/>
        <a:ext cx="1756924" cy="2328513"/>
      </dsp:txXfrm>
    </dsp:sp>
    <dsp:sp modelId="{38CBCB71-1D99-4795-A134-349FF03E85D1}">
      <dsp:nvSpPr>
        <dsp:cNvPr id="0" name=""/>
        <dsp:cNvSpPr/>
      </dsp:nvSpPr>
      <dsp:spPr>
        <a:xfrm>
          <a:off x="3328002" y="0"/>
          <a:ext cx="3047165" cy="3047165"/>
        </a:xfrm>
        <a:prstGeom prst="ellipse">
          <a:avLst/>
        </a:prstGeom>
        <a:solidFill>
          <a:srgbClr val="D1D285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Focus on freedom and variety of opportunities</a:t>
          </a:r>
          <a:endParaRPr lang="en-GB" sz="2400" b="1" kern="1200" dirty="0"/>
        </a:p>
      </dsp:txBody>
      <dsp:txXfrm>
        <a:off x="4192738" y="359326"/>
        <a:ext cx="1756924" cy="23285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4B3E9-D5FE-4D50-885B-2CD6E0D0DE07}">
      <dsp:nvSpPr>
        <dsp:cNvPr id="0" name=""/>
        <dsp:cNvSpPr/>
      </dsp:nvSpPr>
      <dsp:spPr>
        <a:xfrm>
          <a:off x="0" y="361719"/>
          <a:ext cx="10515600" cy="11536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/>
            <a:t>Sometimes the activities of academics and students result in the establishment of a new firm</a:t>
          </a:r>
          <a:endParaRPr lang="en-US" sz="2900" kern="1200"/>
        </a:p>
      </dsp:txBody>
      <dsp:txXfrm>
        <a:off x="56315" y="418034"/>
        <a:ext cx="10402970" cy="1040990"/>
      </dsp:txXfrm>
    </dsp:sp>
    <dsp:sp modelId="{5EA664E2-790E-4B79-8C42-F65F6BFA66B5}">
      <dsp:nvSpPr>
        <dsp:cNvPr id="0" name=""/>
        <dsp:cNvSpPr/>
      </dsp:nvSpPr>
      <dsp:spPr>
        <a:xfrm>
          <a:off x="0" y="1598859"/>
          <a:ext cx="10515600" cy="11536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/>
            <a:t>This is a rare occurence, however (many leading and wealthy research universities only create a handful of such firms every year)</a:t>
          </a:r>
          <a:endParaRPr lang="en-US" sz="2900" kern="1200"/>
        </a:p>
      </dsp:txBody>
      <dsp:txXfrm>
        <a:off x="56315" y="1655174"/>
        <a:ext cx="10402970" cy="1040990"/>
      </dsp:txXfrm>
    </dsp:sp>
    <dsp:sp modelId="{A01EA981-17F3-4717-A71F-02ABCDFE4B0D}">
      <dsp:nvSpPr>
        <dsp:cNvPr id="0" name=""/>
        <dsp:cNvSpPr/>
      </dsp:nvSpPr>
      <dsp:spPr>
        <a:xfrm>
          <a:off x="0" y="2835999"/>
          <a:ext cx="10515600" cy="11536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/>
            <a:t>Students and especially staff probably have weak incentives to become entrepreneurs</a:t>
          </a:r>
          <a:endParaRPr lang="en-US" sz="2900" kern="1200"/>
        </a:p>
      </dsp:txBody>
      <dsp:txXfrm>
        <a:off x="56315" y="2892314"/>
        <a:ext cx="10402970" cy="10409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9118B-D29B-421F-9BBE-F22B8D3FD8BE}">
      <dsp:nvSpPr>
        <dsp:cNvPr id="0" name=""/>
        <dsp:cNvSpPr/>
      </dsp:nvSpPr>
      <dsp:spPr>
        <a:xfrm>
          <a:off x="0" y="48969"/>
          <a:ext cx="105156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It encompasses many more activities and initiatives and can clearly help engage more staff and students</a:t>
          </a:r>
          <a:endParaRPr lang="en-US" sz="3400" kern="1200"/>
        </a:p>
      </dsp:txBody>
      <dsp:txXfrm>
        <a:off x="66025" y="114994"/>
        <a:ext cx="10383550" cy="1220470"/>
      </dsp:txXfrm>
    </dsp:sp>
    <dsp:sp modelId="{C80C3755-5CD1-4C30-9A90-0BBCC54D7209}">
      <dsp:nvSpPr>
        <dsp:cNvPr id="0" name=""/>
        <dsp:cNvSpPr/>
      </dsp:nvSpPr>
      <dsp:spPr>
        <a:xfrm>
          <a:off x="0" y="1499409"/>
          <a:ext cx="105156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It challenges the narrow and economic/commercialisation perspective of some actors</a:t>
          </a:r>
          <a:endParaRPr lang="en-US" sz="3400" kern="1200"/>
        </a:p>
      </dsp:txBody>
      <dsp:txXfrm>
        <a:off x="66025" y="1565434"/>
        <a:ext cx="10383550" cy="1220470"/>
      </dsp:txXfrm>
    </dsp:sp>
    <dsp:sp modelId="{11D2B955-4FD5-4DD0-88E3-FAEDCE71C9F9}">
      <dsp:nvSpPr>
        <dsp:cNvPr id="0" name=""/>
        <dsp:cNvSpPr/>
      </dsp:nvSpPr>
      <dsp:spPr>
        <a:xfrm>
          <a:off x="0" y="2949848"/>
          <a:ext cx="105156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 dirty="0"/>
            <a:t>It might not always be a good starting point for setting up TTOs</a:t>
          </a:r>
          <a:endParaRPr lang="en-US" sz="3400" kern="1200" dirty="0"/>
        </a:p>
      </dsp:txBody>
      <dsp:txXfrm>
        <a:off x="66025" y="3015873"/>
        <a:ext cx="10383550" cy="12204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06DF9-F0A8-42C4-8073-753FE7A813F5}" type="datetimeFigureOut">
              <a:rPr lang="en-AU" smtClean="0"/>
              <a:t>29/06/2021</a:t>
            </a:fld>
            <a:endParaRPr lang="en-AU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84118-C42D-41FE-A410-D319179E407E}" type="slidenum">
              <a:rPr lang="en-AU" smtClean="0"/>
              <a:t>‹nr.›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532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D5165908-3605-4ED3-A635-4A6E5D1AD5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0780BD-F3A9-4965-93CC-A27798FF90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8BC15958-44C1-4C86-98DC-97BB319D90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97FA673-56CB-4D55-8BA1-9B84AC7CB499}" type="slidenum">
              <a:rPr lang="en-ZA" altLang="en-US" sz="1200" smtClean="0"/>
              <a:pPr/>
              <a:t>14</a:t>
            </a:fld>
            <a:endParaRPr lang="en-ZA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546E5A87-5AE6-4DBA-A640-42E1A0B63D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A1305039-C96C-4915-8F08-E651ED5C42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6B87F2FC-5131-4F2D-B483-5A7D52864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D0B98C-976E-45B8-B132-C2F33ECA4AF5}" type="slidenum">
              <a:rPr lang="en-ZA" altLang="en-US" sz="1200" smtClean="0"/>
              <a:pPr/>
              <a:t>22</a:t>
            </a:fld>
            <a:endParaRPr lang="en-ZA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3C018F-3CAA-8740-9A97-2EC1ADC74103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937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Smart approach</a:t>
            </a:r>
          </a:p>
          <a:p>
            <a:r>
              <a:rPr lang="en-GB" dirty="0"/>
              <a:t>Makes use of testbed/seed funding in cost effective way</a:t>
            </a:r>
          </a:p>
          <a:p>
            <a:r>
              <a:rPr lang="en-GB" dirty="0"/>
              <a:t>Builds on e.g. consultancy services and similarly motivated</a:t>
            </a:r>
          </a:p>
          <a:p>
            <a:r>
              <a:rPr lang="en-GB" dirty="0"/>
              <a:t>May develop a pipeline</a:t>
            </a:r>
          </a:p>
          <a:p>
            <a:r>
              <a:rPr lang="en-GB" dirty="0"/>
              <a:t>Helps with prioritising</a:t>
            </a:r>
          </a:p>
          <a:p>
            <a:r>
              <a:rPr lang="en-GB" dirty="0"/>
              <a:t>Helps with buy-in from key stakeholders</a:t>
            </a:r>
          </a:p>
          <a:p>
            <a:r>
              <a:rPr lang="en-GB" dirty="0"/>
              <a:t>Presents commercialisation as a support rather than a challenge to status quo</a:t>
            </a:r>
          </a:p>
          <a:p>
            <a:r>
              <a:rPr lang="en-GB" dirty="0"/>
              <a:t>Possibilities of finding groups of projects with commonalities-  possible toolkit? Identify similar challenges and solve them communally</a:t>
            </a:r>
          </a:p>
          <a:p>
            <a:r>
              <a:rPr lang="en-GB" dirty="0"/>
              <a:t>Can create cohorts of like minded people</a:t>
            </a:r>
          </a:p>
          <a:p>
            <a:r>
              <a:rPr lang="en-GB" dirty="0"/>
              <a:t>Feels instrumental – we can help you, if you have a goal in mind!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3C018F-3CAA-8740-9A97-2EC1ADC74103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160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Don’t turn away unfamiliar/difficult projects</a:t>
            </a:r>
          </a:p>
          <a:p>
            <a:r>
              <a:rPr lang="en-GB" dirty="0"/>
              <a:t>Avoid specialisation before you know what’s out there</a:t>
            </a:r>
          </a:p>
          <a:p>
            <a:r>
              <a:rPr lang="en-GB" dirty="0"/>
              <a:t>Encourage creative or unusual approaches</a:t>
            </a:r>
          </a:p>
          <a:p>
            <a:r>
              <a:rPr lang="en-GB" dirty="0"/>
              <a:t>Help short-term and precariously funded projects (and people) to make their impact sustainable</a:t>
            </a:r>
          </a:p>
          <a:p>
            <a:r>
              <a:rPr lang="en-GB" dirty="0"/>
              <a:t>Discover new partners and build your networks in an ad hoc way</a:t>
            </a:r>
          </a:p>
          <a:p>
            <a:r>
              <a:rPr lang="en-GB" dirty="0"/>
              <a:t>In charge of our own stories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3C018F-3CAA-8740-9A97-2EC1ADC74103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557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Budskap: dette er et modent område. Hverken digitalisering</a:t>
            </a:r>
            <a:r>
              <a:rPr lang="nb-NO" baseline="0" dirty="0"/>
              <a:t> eller </a:t>
            </a:r>
            <a:r>
              <a:rPr lang="nb-NO" baseline="0" dirty="0" err="1"/>
              <a:t>biotek</a:t>
            </a:r>
            <a:r>
              <a:rPr lang="nb-NO" baseline="0" dirty="0"/>
              <a:t> endrer på det. </a:t>
            </a:r>
            <a:r>
              <a:rPr lang="nb-NO" baseline="0" dirty="0" err="1"/>
              <a:t>Low-tech</a:t>
            </a:r>
            <a:r>
              <a:rPr lang="nb-NO" baseline="0"/>
              <a:t> aktive.</a:t>
            </a:r>
            <a:endParaRPr lang="nb-NO" baseline="0" dirty="0"/>
          </a:p>
          <a:p>
            <a:r>
              <a:rPr lang="nb-NO" baseline="0" dirty="0" err="1"/>
              <a:t>Rule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3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7D3EA-512D-4570-B934-4822BD1D47CB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735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7D3EA-512D-4570-B934-4822BD1D47CB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72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46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238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68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ofC_Black_Enterprise_Orange_sc.png">
            <a:extLst>
              <a:ext uri="{FF2B5EF4-FFF2-40B4-BE49-F238E27FC236}">
                <a16:creationId xmlns:a16="http://schemas.microsoft.com/office/drawing/2014/main" id="{0C8791F1-F745-3D43-A277-B55086D536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96" y="445704"/>
            <a:ext cx="1956805" cy="6259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06FDB6-2638-4041-A745-BD8D397AF2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42" y="667429"/>
            <a:ext cx="11040535" cy="5834971"/>
          </a:xfrm>
          <a:prstGeom prst="rect">
            <a:avLst/>
          </a:prstGeom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A6B62-E2DE-430C-B093-CFA5F2E4A1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5560" y="1705548"/>
            <a:ext cx="10291233" cy="880533"/>
          </a:xfrm>
          <a:ln>
            <a:noFill/>
          </a:ln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7DDBA9-606A-4CF7-8018-86F18D54E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5559" y="3387625"/>
            <a:ext cx="8343900" cy="539751"/>
          </a:xfrm>
          <a:ln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564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Audience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537AC78-930E-4EC6-812D-E5332DD41A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5558" y="4002045"/>
            <a:ext cx="8343900" cy="539751"/>
          </a:xfrm>
          <a:ln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564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C8AAA79-24C3-4915-A995-4A50E083A5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4385" y="5434281"/>
            <a:ext cx="8343900" cy="539751"/>
          </a:xfrm>
          <a:ln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564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 of presenter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C4FE2D9-A6D4-41FB-8D52-EFA8B1DAAA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3801" y="5782570"/>
            <a:ext cx="8343900" cy="539751"/>
          </a:xfrm>
          <a:ln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564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Job title of presenter</a:t>
            </a:r>
          </a:p>
        </p:txBody>
      </p:sp>
    </p:spTree>
    <p:extLst>
      <p:ext uri="{BB962C8B-B14F-4D97-AF65-F5344CB8AC3E}">
        <p14:creationId xmlns:p14="http://schemas.microsoft.com/office/powerpoint/2010/main" val="1986571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65200" y="1450800"/>
            <a:ext cx="5181600" cy="4173713"/>
          </a:xfrm>
        </p:spPr>
        <p:txBody>
          <a:bodyPr>
            <a:noAutofit/>
          </a:bodyPr>
          <a:lstStyle>
            <a:lvl1pPr marL="269875" marR="0" indent="-269875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7822"/>
              </a:buClr>
              <a:buSzPct val="150000"/>
              <a:buFont typeface="Wingdings" pitchFamily="2" charset="2"/>
              <a:buChar char="§"/>
              <a:tabLst/>
              <a:defRPr lang="en-US" sz="2133" b="0" i="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marR="0" indent="-271463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EAA7A"/>
              </a:buClr>
              <a:buSzPct val="125000"/>
              <a:buFont typeface="Wingdings" pitchFamily="2" charset="2"/>
              <a:buChar char="§"/>
              <a:tabLst/>
              <a:defRPr lang="en-US" sz="1867" b="0" i="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3275" marR="0" indent="-26193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3C7A7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3pPr>
          </a:lstStyle>
          <a:p>
            <a:pPr marL="269875" marR="0" lvl="0" indent="-269875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7822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to edit text </a:t>
            </a:r>
          </a:p>
          <a:p>
            <a:pPr marL="541338" marR="0" lvl="1" indent="-271463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EAA7A"/>
              </a:buClr>
              <a:buSzPct val="125000"/>
              <a:buFont typeface="Wingdings" pitchFamily="2" charset="2"/>
              <a:buChar char="§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 level</a:t>
            </a:r>
          </a:p>
          <a:p>
            <a:pPr marL="803275" marR="0" lvl="2" indent="-26193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3C7A7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level</a:t>
            </a:r>
          </a:p>
          <a:p>
            <a:pPr lvl="2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1F819D-6949-7944-BE2F-E8D9F2FEC31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444729" y="1450800"/>
            <a:ext cx="5181600" cy="4173713"/>
          </a:xfrm>
        </p:spPr>
        <p:txBody>
          <a:bodyPr>
            <a:noAutofit/>
          </a:bodyPr>
          <a:lstStyle>
            <a:lvl1pPr marL="269875" marR="0" indent="-269875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7822"/>
              </a:buClr>
              <a:buSzPct val="150000"/>
              <a:buFont typeface="Wingdings" pitchFamily="2" charset="2"/>
              <a:buChar char="§"/>
              <a:tabLst/>
              <a:defRPr lang="en-US" sz="2133" b="0" i="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marR="0" indent="-271463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EAA7A"/>
              </a:buClr>
              <a:buSzPct val="125000"/>
              <a:buFont typeface="Wingdings" pitchFamily="2" charset="2"/>
              <a:buChar char="§"/>
              <a:tabLst/>
              <a:defRPr lang="en-US" sz="1867" b="0" i="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3275" marR="0" indent="-26193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3C7A7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3pPr>
          </a:lstStyle>
          <a:p>
            <a:pPr marL="269875" marR="0" lvl="0" indent="-269875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7822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to edit text </a:t>
            </a:r>
          </a:p>
          <a:p>
            <a:pPr marL="541338" marR="0" lvl="1" indent="-271463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EAA7A"/>
              </a:buClr>
              <a:buSzPct val="125000"/>
              <a:buFont typeface="Wingdings" pitchFamily="2" charset="2"/>
              <a:buChar char="§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 level</a:t>
            </a:r>
          </a:p>
          <a:p>
            <a:pPr marL="803275" marR="0" lvl="2" indent="-26193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3C7A7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A6087-9209-9D43-A0FD-B31218C2D5B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68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4A21105-644C-4459-82F4-814E49BA10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D4F9F14-113F-BB4D-84DD-FE7A815203A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30776" y="6173787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42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reaker Slide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AC21A8-71BD-44AD-B83D-9DA5F9C125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1"/>
          <a:stretch/>
        </p:blipFill>
        <p:spPr>
          <a:xfrm>
            <a:off x="573648" y="404283"/>
            <a:ext cx="11042619" cy="60742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EFA4BEC-0786-459C-A2E6-09D84C54167F}"/>
              </a:ext>
            </a:extLst>
          </p:cNvPr>
          <p:cNvGrpSpPr/>
          <p:nvPr userDrawn="1"/>
        </p:nvGrpSpPr>
        <p:grpSpPr>
          <a:xfrm>
            <a:off x="678356" y="5581735"/>
            <a:ext cx="2403689" cy="822877"/>
            <a:chOff x="309799" y="4232869"/>
            <a:chExt cx="1802767" cy="61715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FFAD4D-F006-4140-8AD2-CC6B81F29A29}"/>
                </a:ext>
              </a:extLst>
            </p:cNvPr>
            <p:cNvSpPr/>
            <p:nvPr/>
          </p:nvSpPr>
          <p:spPr>
            <a:xfrm>
              <a:off x="1295996" y="4596111"/>
              <a:ext cx="816570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Tahoma"/>
                  <a:ea typeface="Tahoma"/>
                  <a:cs typeface="Tahoma"/>
                </a:rPr>
                <a:t>enterprise</a:t>
              </a:r>
              <a:endParaRPr lang="en-US" sz="160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302347-7D57-4C33-B186-EF3B2DE2A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799" y="4232869"/>
              <a:ext cx="1769614" cy="406864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24E6CFC-C631-0144-A7FF-37C8D99B2E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743" r="89" b="-1"/>
          <a:stretch/>
        </p:blipFill>
        <p:spPr>
          <a:xfrm>
            <a:off x="575734" y="379501"/>
            <a:ext cx="11040533" cy="6099001"/>
          </a:xfrm>
          <a:prstGeom prst="rect">
            <a:avLst/>
          </a:prstGeom>
        </p:spPr>
      </p:pic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9353F2F2-F4D6-4CBA-BF34-A0EB62002D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600" y="2093385"/>
            <a:ext cx="10236200" cy="193463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68"/>
              </a:spcBef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221EA01-878B-40DA-B58F-799DED375C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9051" y="5634266"/>
            <a:ext cx="1958400" cy="66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4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417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483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28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29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17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050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125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351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05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google.co.za/url?sa=i&amp;rct=j&amp;q=&amp;esrc=s&amp;frm=1&amp;source=images&amp;cd=&amp;cad=rja&amp;docid=SGBwAyvR1YnHOM&amp;tbnid=kwf5gRcvNStJgM:&amp;ved=0CAUQjRw&amp;url=http%3A%2F%2Fpondicherry-mathseurosection.blogspot.com%2F2011%2F02%2Fgalileo-galilei_21.html&amp;ei=g9ZDUvvCKMuA7QaWtYCYBw&amp;psig=AFQjCNE6EQV05iWCyCBMXjLRrXl-PJUfAQ&amp;ust=1380263925634646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co.za/url?sa=i&amp;rct=j&amp;q=&amp;esrc=s&amp;frm=1&amp;source=images&amp;cd=&amp;cad=rja&amp;docid=CHu0Iy9CE9KByM&amp;tbnid=IDtCVTXa4kG09M:&amp;ved=0CAUQjRw&amp;url=http%3A%2F%2Fwww.britannica.com%2Fblogs%2F2010%2F09%2Fe-mc2-the-unforgettable-equation-of-einsteins-miracle-year-picture-essay-of-the-day%2F&amp;ei=5tZDUo3lB42P7AbR8oH4DQ&amp;psig=AFQjCNFXFKFzAmc_9QipQyHli1kDW2UIfw&amp;ust=1380264022923686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google.co.za/url?sa=i&amp;rct=j&amp;q=&amp;esrc=s&amp;frm=1&amp;source=images&amp;cd=&amp;cad=rja&amp;docid=U7r12lqPyNk1NM&amp;tbnid=b7NaHRryZIpK1M:&amp;ved=0CAUQjRw&amp;url=http%3A%2F%2Fen.wikipedia.org%2Fwiki%2FYesterday&amp;ei=Md1CUpeiFMjV0QW9hIGwDA&amp;psig=AFQjCNElxohD7umaYlvb4HdsmBhHdDemng&amp;ust=138020005588671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google.co.za/url?sa=i&amp;rct=j&amp;q=&amp;esrc=s&amp;frm=1&amp;source=images&amp;cd=&amp;cad=rja&amp;docid=xgxfl0kNyUwY2M&amp;tbnid=axnZUCpFvKUlqM:&amp;ved=0CAUQjRw&amp;url=http%3A%2F%2Fpkcantexplain.blogspot.com%2F2013_01_01_archive.html&amp;ei=FtlDUpz5MKXG7AaqmIGQAw&amp;psig=AFQjCNEHcP_HGWDGg5vXOv9hfji7edwdww&amp;ust=138026459034759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hyperlink" Target="http://www.google.co.za/url?sa=i&amp;rct=j&amp;q=&amp;esrc=s&amp;frm=1&amp;source=images&amp;cd=&amp;cad=rja&amp;docid=1wAaad4eSCJaVM&amp;tbnid=3OijMB7Fl3T3aM:&amp;ved=0CAUQjRw&amp;url=http%3A%2F%2Fen.wikipedia.org%2Fwiki%2FCinnamon_Girl&amp;ei=-thDUsj4H66S7AaB5oHoBg&amp;psig=AFQjCNE5cdD7vFMwDChfigwwsyXJsOKF4w&amp;ust=1380264562785368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magnus.gulbrandsen@tik.uio.no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hyperlink" Target="http://www.sv.uio.no/tik/english/research/projects/osiris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o.za/url?sa=i&amp;rct=j&amp;q=&amp;esrc=s&amp;frm=1&amp;source=images&amp;cd=&amp;docid=xTitgBxrN7JCYM&amp;tbnid=7VOMIU5p2G72dM:&amp;ved=0CAUQjRw&amp;url=http%3A%2F%2Fwww.dailymail.co.uk%2Ftravel%2Farticle-1386218%2FIsaac-Newtons-apple-tree-near-Grantham-Lincolnshire-fenced-off.html&amp;ei=ceRCUtbjLZGo0AWjv4G4CA&amp;psig=AFQjCNGfaCuqvtG1ulNsMTq8PBOrNDQBQw&amp;ust=138020193253396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hyperlink" Target="http://www.google.co.za/url?sa=i&amp;rct=j&amp;q=&amp;esrc=s&amp;frm=1&amp;source=images&amp;cd=&amp;cad=rja&amp;docid=r17ejKYoEjTEzM&amp;tbnid=6p2ZinZOH3YbLM:&amp;ved=0CAUQjRw&amp;url=http%3A%2F%2Fmikella-bean.blogspot.com%2F&amp;ei=YeRCUv7vNdHI0AWxvoC4CA&amp;psig=AFQjCNGfaCuqvtG1ulNsMTq8PBOrNDQBQw&amp;ust=138020193253396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88" y="5596524"/>
            <a:ext cx="3979657" cy="869664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0" y="1777818"/>
            <a:ext cx="1219200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Impact of </a:t>
            </a:r>
            <a:r>
              <a:rPr kumimoji="0" lang="nl-NL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Science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Conference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the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Parallel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Session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on </a:t>
            </a:r>
            <a:endParaRPr kumimoji="0" lang="nl-NL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Entrepreneurship  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srgbClr val="82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203274" y="4678426"/>
            <a:ext cx="778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23</a:t>
            </a:r>
            <a:r>
              <a:rPr lang="en-US" sz="2400" b="1" baseline="30000" dirty="0">
                <a:solidFill>
                  <a:prstClr val="black"/>
                </a:solidFill>
                <a:latin typeface="Garamond" panose="02020404030301010803" pitchFamily="18" charset="0"/>
              </a:rPr>
              <a:t>rd </a:t>
            </a:r>
            <a:r>
              <a:rPr lang="en-US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June, 2021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977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https://encrypted-tbn1.gstatic.com/images?q=tbn:ANd9GcR4jyEnsOpmOqEV2LwLA-GwvPwCCc9Wslcxp1FxIigAOUz9YTuo">
            <a:hlinkClick r:id="rId2"/>
            <a:extLst>
              <a:ext uri="{FF2B5EF4-FFF2-40B4-BE49-F238E27FC236}">
                <a16:creationId xmlns:a16="http://schemas.microsoft.com/office/drawing/2014/main" id="{7F20715C-45C8-44D8-A5B6-0D609941F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4" y="260350"/>
            <a:ext cx="5940425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6">
            <a:extLst>
              <a:ext uri="{FF2B5EF4-FFF2-40B4-BE49-F238E27FC236}">
                <a16:creationId xmlns:a16="http://schemas.microsoft.com/office/drawing/2014/main" id="{921FFB61-0D84-4558-A240-A5F9C547D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3837415"/>
            <a:ext cx="36718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en-GB" altLang="en-US" sz="2400"/>
            </a:br>
            <a:endParaRPr lang="en-GB" altLang="en-US" sz="2400"/>
          </a:p>
        </p:txBody>
      </p:sp>
      <p:sp>
        <p:nvSpPr>
          <p:cNvPr id="9220" name="Title 3">
            <a:extLst>
              <a:ext uri="{FF2B5EF4-FFF2-40B4-BE49-F238E27FC236}">
                <a16:creationId xmlns:a16="http://schemas.microsoft.com/office/drawing/2014/main" id="{C7670D29-0CC4-485A-8059-84BA0CB1F26C}"/>
              </a:ext>
            </a:extLst>
          </p:cNvPr>
          <p:cNvSpPr txBox="1">
            <a:spLocks/>
          </p:cNvSpPr>
          <p:nvPr/>
        </p:nvSpPr>
        <p:spPr bwMode="auto">
          <a:xfrm>
            <a:off x="1946276" y="614364"/>
            <a:ext cx="2339975" cy="1081087"/>
          </a:xfrm>
          <a:prstGeom prst="rect">
            <a:avLst/>
          </a:prstGeom>
          <a:solidFill>
            <a:srgbClr val="BEE3FA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Galileo</a:t>
            </a:r>
            <a:endParaRPr lang="en-GB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/>
              <a:t>(1564</a:t>
            </a:r>
            <a:r>
              <a:rPr lang="en-US" altLang="en-US" sz="1800" b="1"/>
              <a:t>-1642</a:t>
            </a:r>
            <a:r>
              <a:rPr lang="en-GB" altLang="en-US" sz="1800" b="1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Astronomer</a:t>
            </a:r>
            <a:endParaRPr lang="en-ZA" altLang="en-US" sz="1800"/>
          </a:p>
        </p:txBody>
      </p:sp>
      <p:sp>
        <p:nvSpPr>
          <p:cNvPr id="9221" name="Rectangle 7">
            <a:extLst>
              <a:ext uri="{FF2B5EF4-FFF2-40B4-BE49-F238E27FC236}">
                <a16:creationId xmlns:a16="http://schemas.microsoft.com/office/drawing/2014/main" id="{359141C7-804F-41B5-93C1-650BB1C88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6275" y="2409825"/>
            <a:ext cx="2432050" cy="28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EE3F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/>
              <a:t>Developed his ideas on using a </a:t>
            </a:r>
            <a:r>
              <a:rPr lang="en-GB" altLang="en-US" sz="2000" b="1">
                <a:solidFill>
                  <a:srgbClr val="0000FF"/>
                </a:solidFill>
              </a:rPr>
              <a:t>pendulum</a:t>
            </a:r>
            <a:r>
              <a:rPr lang="en-GB" altLang="en-US" sz="2000" b="1"/>
              <a:t> to mark time while </a:t>
            </a:r>
            <a:r>
              <a:rPr lang="en-GB" altLang="en-US" sz="2000" b="1">
                <a:solidFill>
                  <a:srgbClr val="0000FF"/>
                </a:solidFill>
              </a:rPr>
              <a:t>sitting alone in a church </a:t>
            </a:r>
            <a:r>
              <a:rPr lang="en-GB" altLang="en-US" sz="2000" b="1"/>
              <a:t>and watching the movement of massive chandeliers.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http://www.britannica.com/blogs/wp-content/uploads/2010/09/einstein.jpg">
            <a:hlinkClick r:id="rId2"/>
            <a:extLst>
              <a:ext uri="{FF2B5EF4-FFF2-40B4-BE49-F238E27FC236}">
                <a16:creationId xmlns:a16="http://schemas.microsoft.com/office/drawing/2014/main" id="{81C30667-70F1-4262-A011-7C46DB0E4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8051"/>
            <a:ext cx="9144000" cy="715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3">
            <a:extLst>
              <a:ext uri="{FF2B5EF4-FFF2-40B4-BE49-F238E27FC236}">
                <a16:creationId xmlns:a16="http://schemas.microsoft.com/office/drawing/2014/main" id="{57F8A6A4-74BE-4F52-B4C6-D5DF093775C4}"/>
              </a:ext>
            </a:extLst>
          </p:cNvPr>
          <p:cNvSpPr txBox="1">
            <a:spLocks/>
          </p:cNvSpPr>
          <p:nvPr/>
        </p:nvSpPr>
        <p:spPr bwMode="auto">
          <a:xfrm>
            <a:off x="1703389" y="188914"/>
            <a:ext cx="8713787" cy="498475"/>
          </a:xfrm>
          <a:prstGeom prst="rect">
            <a:avLst/>
          </a:prstGeom>
          <a:solidFill>
            <a:srgbClr val="BEE3FA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0000FF"/>
                </a:solidFill>
              </a:rPr>
              <a:t>INSIGHTS FROM QUIET WATER: AWAKE </a:t>
            </a:r>
            <a:r>
              <a:rPr lang="en-GB" altLang="en-US" sz="1800" i="1">
                <a:solidFill>
                  <a:srgbClr val="0000FF"/>
                </a:solidFill>
              </a:rPr>
              <a:t>(3)</a:t>
            </a:r>
            <a:endParaRPr lang="en-GB" altLang="en-US" sz="1800">
              <a:solidFill>
                <a:srgbClr val="0000FF"/>
              </a:solidFill>
            </a:endParaRPr>
          </a:p>
        </p:txBody>
      </p:sp>
      <p:sp>
        <p:nvSpPr>
          <p:cNvPr id="10244" name="Rectangle 6">
            <a:extLst>
              <a:ext uri="{FF2B5EF4-FFF2-40B4-BE49-F238E27FC236}">
                <a16:creationId xmlns:a16="http://schemas.microsoft.com/office/drawing/2014/main" id="{0DF408A0-7CB4-4BE7-AE5F-E5B33C0B3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3837415"/>
            <a:ext cx="36718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en-GB" altLang="en-US" sz="2400"/>
            </a:br>
            <a:endParaRPr lang="en-GB" altLang="en-US" sz="2400"/>
          </a:p>
        </p:txBody>
      </p:sp>
      <p:sp>
        <p:nvSpPr>
          <p:cNvPr id="10245" name="Title 3">
            <a:extLst>
              <a:ext uri="{FF2B5EF4-FFF2-40B4-BE49-F238E27FC236}">
                <a16:creationId xmlns:a16="http://schemas.microsoft.com/office/drawing/2014/main" id="{755A088E-7E94-42A5-9218-2A8D8A5AE19D}"/>
              </a:ext>
            </a:extLst>
          </p:cNvPr>
          <p:cNvSpPr txBox="1">
            <a:spLocks/>
          </p:cNvSpPr>
          <p:nvPr/>
        </p:nvSpPr>
        <p:spPr bwMode="auto">
          <a:xfrm>
            <a:off x="1703389" y="1052513"/>
            <a:ext cx="2339975" cy="1727200"/>
          </a:xfrm>
          <a:prstGeom prst="rect">
            <a:avLst/>
          </a:prstGeom>
          <a:solidFill>
            <a:srgbClr val="BEE3FA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Albert Einstein</a:t>
            </a:r>
            <a:endParaRPr lang="en-GB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/>
              <a:t>(1879</a:t>
            </a:r>
            <a:r>
              <a:rPr lang="en-US" altLang="en-US" sz="1800" b="1"/>
              <a:t>-1955</a:t>
            </a:r>
            <a:r>
              <a:rPr lang="en-GB" altLang="en-US" sz="1800" b="1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Inventor of Relativity</a:t>
            </a:r>
            <a:endParaRPr lang="en-ZA" altLang="en-US" sz="1800"/>
          </a:p>
        </p:txBody>
      </p:sp>
      <p:sp>
        <p:nvSpPr>
          <p:cNvPr id="34822" name="Rectangle 9">
            <a:extLst>
              <a:ext uri="{FF2B5EF4-FFF2-40B4-BE49-F238E27FC236}">
                <a16:creationId xmlns:a16="http://schemas.microsoft.com/office/drawing/2014/main" id="{397C3F07-9951-4998-976A-C8A186436DAA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847850" y="5297488"/>
            <a:ext cx="8345488" cy="101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/>
              <a:t>Einstein first developed his theories on his famous E = MC2 equation while </a:t>
            </a:r>
            <a:r>
              <a:rPr lang="en-GB" altLang="en-US" sz="2400" b="1" dirty="0"/>
              <a:t>sitting on a train</a:t>
            </a:r>
            <a:r>
              <a:rPr lang="en-GB" altLang="en-US" sz="1800" b="1" dirty="0"/>
              <a:t> going to and from his work in a patent office in Bern, Switzerland.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36EA8397-1E2A-4870-B8B6-96DDA4017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" y="1522413"/>
            <a:ext cx="33337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E0540958-7237-45FC-A214-E78876E0A7F1}"/>
              </a:ext>
            </a:extLst>
          </p:cNvPr>
          <p:cNvSpPr txBox="1">
            <a:spLocks/>
          </p:cNvSpPr>
          <p:nvPr/>
        </p:nvSpPr>
        <p:spPr bwMode="auto">
          <a:xfrm>
            <a:off x="1355726" y="60326"/>
            <a:ext cx="9559925" cy="792163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ZA" altLang="en-US" sz="4800" dirty="0">
                <a:solidFill>
                  <a:schemeClr val="tx2"/>
                </a:solidFill>
              </a:rPr>
              <a:t>ROCK ‘n ROLL AS INSIGHT</a:t>
            </a:r>
          </a:p>
        </p:txBody>
      </p:sp>
      <p:pic>
        <p:nvPicPr>
          <p:cNvPr id="11268" name="Picture 8">
            <a:extLst>
              <a:ext uri="{FF2B5EF4-FFF2-40B4-BE49-F238E27FC236}">
                <a16:creationId xmlns:a16="http://schemas.microsoft.com/office/drawing/2014/main" id="{F75C056F-0439-4FF5-9276-00C3BB7E3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2174">
            <a:off x="4318001" y="1376364"/>
            <a:ext cx="3051175" cy="489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7">
            <a:extLst>
              <a:ext uri="{FF2B5EF4-FFF2-40B4-BE49-F238E27FC236}">
                <a16:creationId xmlns:a16="http://schemas.microsoft.com/office/drawing/2014/main" id="{31D0E300-000A-4DF2-89F7-12BA332F1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1446214"/>
            <a:ext cx="30861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956AF0F5-1F27-480A-8902-ACE73EF07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404814"/>
            <a:ext cx="49688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185">
            <a:extLst>
              <a:ext uri="{FF2B5EF4-FFF2-40B4-BE49-F238E27FC236}">
                <a16:creationId xmlns:a16="http://schemas.microsoft.com/office/drawing/2014/main" id="{FA61D18F-E6BC-4762-A826-A55001B747EC}"/>
              </a:ext>
            </a:extLst>
          </p:cNvPr>
          <p:cNvSpPr/>
          <p:nvPr/>
        </p:nvSpPr>
        <p:spPr>
          <a:xfrm>
            <a:off x="1524000" y="0"/>
            <a:ext cx="9144000" cy="2362200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B06B8261-6D79-4A3A-BF97-C6FDBB537E6B}"/>
              </a:ext>
            </a:extLst>
          </p:cNvPr>
          <p:cNvSpPr/>
          <p:nvPr/>
        </p:nvSpPr>
        <p:spPr>
          <a:xfrm>
            <a:off x="1524001" y="2339976"/>
            <a:ext cx="9161463" cy="18002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D6DF8304-D46C-4E70-B5BB-A0892D438763}"/>
              </a:ext>
            </a:extLst>
          </p:cNvPr>
          <p:cNvSpPr/>
          <p:nvPr/>
        </p:nvSpPr>
        <p:spPr>
          <a:xfrm>
            <a:off x="1524001" y="4141788"/>
            <a:ext cx="9161463" cy="11160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3082" name="Rectangle 3081">
            <a:extLst>
              <a:ext uri="{FF2B5EF4-FFF2-40B4-BE49-F238E27FC236}">
                <a16:creationId xmlns:a16="http://schemas.microsoft.com/office/drawing/2014/main" id="{A9FE148B-5A1A-4ED9-B57E-D3A950C6C474}"/>
              </a:ext>
            </a:extLst>
          </p:cNvPr>
          <p:cNvSpPr/>
          <p:nvPr/>
        </p:nvSpPr>
        <p:spPr>
          <a:xfrm>
            <a:off x="1524000" y="5256213"/>
            <a:ext cx="9169400" cy="1712912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cxnSp>
        <p:nvCxnSpPr>
          <p:cNvPr id="3084" name="Straight Connector 3083">
            <a:extLst>
              <a:ext uri="{FF2B5EF4-FFF2-40B4-BE49-F238E27FC236}">
                <a16:creationId xmlns:a16="http://schemas.microsoft.com/office/drawing/2014/main" id="{A49FA285-6F63-4E8F-B95E-4BB0124CDF65}"/>
              </a:ext>
            </a:extLst>
          </p:cNvPr>
          <p:cNvCxnSpPr/>
          <p:nvPr/>
        </p:nvCxnSpPr>
        <p:spPr>
          <a:xfrm flipH="1" flipV="1">
            <a:off x="5003801" y="-15875"/>
            <a:ext cx="22225" cy="6811963"/>
          </a:xfrm>
          <a:prstGeom prst="line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51AD4C34-CA6D-4D1B-A0C5-6149C50E83D5}"/>
              </a:ext>
            </a:extLst>
          </p:cNvPr>
          <p:cNvCxnSpPr/>
          <p:nvPr/>
        </p:nvCxnSpPr>
        <p:spPr>
          <a:xfrm flipH="1" flipV="1">
            <a:off x="7886701" y="-33338"/>
            <a:ext cx="22225" cy="6811963"/>
          </a:xfrm>
          <a:prstGeom prst="line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BA4C3466-95F0-4866-ADA4-4936F92CEC62}"/>
              </a:ext>
            </a:extLst>
          </p:cNvPr>
          <p:cNvSpPr/>
          <p:nvPr/>
        </p:nvSpPr>
        <p:spPr>
          <a:xfrm>
            <a:off x="3205164" y="2084388"/>
            <a:ext cx="6086475" cy="1363662"/>
          </a:xfrm>
          <a:prstGeom prst="rect">
            <a:avLst/>
          </a:prstGeom>
          <a:solidFill>
            <a:srgbClr val="FFE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hangingPunct="1">
              <a:defRPr/>
            </a:pPr>
            <a:endParaRPr lang="en-ZA" sz="2000" dirty="0">
              <a:solidFill>
                <a:schemeClr val="tx1"/>
              </a:solidFill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1D6EA023-A356-4A17-8144-168C033FBB18}"/>
              </a:ext>
            </a:extLst>
          </p:cNvPr>
          <p:cNvSpPr/>
          <p:nvPr/>
        </p:nvSpPr>
        <p:spPr>
          <a:xfrm>
            <a:off x="4487863" y="587375"/>
            <a:ext cx="3306762" cy="3208338"/>
          </a:xfrm>
          <a:prstGeom prst="triangle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73D6F-C1D6-4321-8244-89AC67C2D68C}"/>
              </a:ext>
            </a:extLst>
          </p:cNvPr>
          <p:cNvSpPr/>
          <p:nvPr/>
        </p:nvSpPr>
        <p:spPr>
          <a:xfrm>
            <a:off x="1699181" y="5261994"/>
            <a:ext cx="499945" cy="1294916"/>
          </a:xfrm>
          <a:prstGeom prst="rect">
            <a:avLst/>
          </a:prstGeom>
          <a:solidFill>
            <a:srgbClr val="ACF2C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ZA" sz="1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Childhood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0834AE-20D0-40E6-92BD-9528DADC1A93}"/>
              </a:ext>
            </a:extLst>
          </p:cNvPr>
          <p:cNvSpPr/>
          <p:nvPr/>
        </p:nvSpPr>
        <p:spPr>
          <a:xfrm>
            <a:off x="5137150" y="6448425"/>
            <a:ext cx="2649538" cy="3508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400" dirty="0">
                <a:solidFill>
                  <a:schemeClr val="tx1"/>
                </a:solidFill>
              </a:rPr>
              <a:t>Love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74E9B8-787A-4EA5-8D25-E3D46AD4E605}"/>
              </a:ext>
            </a:extLst>
          </p:cNvPr>
          <p:cNvSpPr/>
          <p:nvPr/>
        </p:nvSpPr>
        <p:spPr>
          <a:xfrm>
            <a:off x="7977188" y="6448425"/>
            <a:ext cx="2565400" cy="3508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400" dirty="0">
                <a:solidFill>
                  <a:schemeClr val="tx1"/>
                </a:solidFill>
              </a:rPr>
              <a:t>Resilience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4B7905-ED26-42BC-A1A0-7C0C22730002}"/>
              </a:ext>
            </a:extLst>
          </p:cNvPr>
          <p:cNvSpPr/>
          <p:nvPr/>
        </p:nvSpPr>
        <p:spPr>
          <a:xfrm>
            <a:off x="2327275" y="6453189"/>
            <a:ext cx="2573338" cy="3460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400" dirty="0">
                <a:solidFill>
                  <a:schemeClr val="tx1"/>
                </a:solidFill>
              </a:rPr>
              <a:t>Suffering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12F0BBA-D8CD-45DF-ABBB-0D91B233CAF5}"/>
              </a:ext>
            </a:extLst>
          </p:cNvPr>
          <p:cNvSpPr/>
          <p:nvPr/>
        </p:nvSpPr>
        <p:spPr>
          <a:xfrm>
            <a:off x="6792914" y="3406775"/>
            <a:ext cx="3113087" cy="5397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2000" dirty="0">
                <a:solidFill>
                  <a:schemeClr val="tx1"/>
                </a:solidFill>
              </a:rPr>
              <a:t>Persistence / Proactivity</a:t>
            </a:r>
            <a:r>
              <a:rPr lang="en-ZA" sz="1000" dirty="0">
                <a:solidFill>
                  <a:schemeClr val="tx1"/>
                </a:solidFill>
              </a:rPr>
              <a:t> </a:t>
            </a:r>
            <a:r>
              <a:rPr lang="en-ZA" sz="600" dirty="0">
                <a:solidFill>
                  <a:schemeClr val="tx1"/>
                </a:solidFill>
              </a:rPr>
              <a:t>(7)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180D0C4-82FA-44AC-B3A8-074C6DFCC4D9}"/>
              </a:ext>
            </a:extLst>
          </p:cNvPr>
          <p:cNvSpPr/>
          <p:nvPr/>
        </p:nvSpPr>
        <p:spPr>
          <a:xfrm>
            <a:off x="7065963" y="4452938"/>
            <a:ext cx="1554162" cy="279400"/>
          </a:xfrm>
          <a:prstGeom prst="roundRect">
            <a:avLst/>
          </a:prstGeom>
          <a:solidFill>
            <a:srgbClr val="FFEFBD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Authenticity </a:t>
            </a:r>
            <a:r>
              <a:rPr lang="en-ZA" sz="600" dirty="0">
                <a:solidFill>
                  <a:srgbClr val="6D1D67"/>
                </a:solidFill>
              </a:rPr>
              <a:t>(5)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730E6CF1-A847-41D2-8CB2-3AE7E7E2B0E4}"/>
              </a:ext>
            </a:extLst>
          </p:cNvPr>
          <p:cNvSpPr/>
          <p:nvPr/>
        </p:nvSpPr>
        <p:spPr>
          <a:xfrm>
            <a:off x="2628901" y="4619626"/>
            <a:ext cx="1160463" cy="358775"/>
          </a:xfrm>
          <a:prstGeom prst="roundRect">
            <a:avLst/>
          </a:prstGeom>
          <a:solidFill>
            <a:srgbClr val="D1F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Depression </a:t>
            </a:r>
            <a:r>
              <a:rPr lang="en-ZA" sz="600" dirty="0">
                <a:solidFill>
                  <a:srgbClr val="6D1D67"/>
                </a:solidFill>
              </a:rPr>
              <a:t>(5)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4BDB0A4A-EFA0-46ED-AEAF-F44A9896C54B}"/>
              </a:ext>
            </a:extLst>
          </p:cNvPr>
          <p:cNvSpPr/>
          <p:nvPr/>
        </p:nvSpPr>
        <p:spPr>
          <a:xfrm>
            <a:off x="3962400" y="723901"/>
            <a:ext cx="4279900" cy="479425"/>
          </a:xfrm>
          <a:prstGeom prst="roundRect">
            <a:avLst/>
          </a:prstGeom>
          <a:solidFill>
            <a:srgbClr val="E9D8FC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2000" dirty="0">
                <a:solidFill>
                  <a:srgbClr val="6D1D67"/>
                </a:solidFill>
              </a:rPr>
              <a:t>Not thinking</a:t>
            </a:r>
            <a:r>
              <a:rPr lang="en-ZA" sz="1000" dirty="0">
                <a:solidFill>
                  <a:srgbClr val="6D1D67"/>
                </a:solidFill>
              </a:rPr>
              <a:t> </a:t>
            </a:r>
            <a:r>
              <a:rPr lang="en-ZA" sz="600" dirty="0">
                <a:solidFill>
                  <a:srgbClr val="6D1D67"/>
                </a:solidFill>
              </a:rPr>
              <a:t>(5)</a:t>
            </a:r>
          </a:p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Instinct / Intuition</a:t>
            </a:r>
            <a:endParaRPr lang="en-ZA" sz="3200" dirty="0">
              <a:solidFill>
                <a:srgbClr val="6D1D67"/>
              </a:solidFill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50575E9-9447-4EBA-9FF1-B0DEB0DC8D54}"/>
              </a:ext>
            </a:extLst>
          </p:cNvPr>
          <p:cNvSpPr/>
          <p:nvPr/>
        </p:nvSpPr>
        <p:spPr>
          <a:xfrm>
            <a:off x="3975100" y="77788"/>
            <a:ext cx="4368800" cy="387350"/>
          </a:xfrm>
          <a:prstGeom prst="roundRect">
            <a:avLst/>
          </a:prstGeom>
          <a:solidFill>
            <a:srgbClr val="E9D8FC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2000" dirty="0">
                <a:solidFill>
                  <a:srgbClr val="6D1D67"/>
                </a:solidFill>
              </a:rPr>
              <a:t>Universal Bank </a:t>
            </a:r>
            <a:r>
              <a:rPr lang="en-ZA" sz="600" dirty="0">
                <a:solidFill>
                  <a:srgbClr val="6D1D67"/>
                </a:solidFill>
              </a:rPr>
              <a:t>(4)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9C1A30BC-8799-4AB7-A556-7746FE576C74}"/>
              </a:ext>
            </a:extLst>
          </p:cNvPr>
          <p:cNvSpPr/>
          <p:nvPr/>
        </p:nvSpPr>
        <p:spPr>
          <a:xfrm>
            <a:off x="5702301" y="2870200"/>
            <a:ext cx="1000125" cy="3698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Self taught </a:t>
            </a:r>
            <a:r>
              <a:rPr lang="en-ZA" sz="600" dirty="0">
                <a:solidFill>
                  <a:srgbClr val="6D1D67"/>
                </a:solidFill>
              </a:rPr>
              <a:t>(6)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BE3D21A5-0760-4989-BA1A-13F1D712CF25}"/>
              </a:ext>
            </a:extLst>
          </p:cNvPr>
          <p:cNvSpPr/>
          <p:nvPr/>
        </p:nvSpPr>
        <p:spPr>
          <a:xfrm>
            <a:off x="4340226" y="4537075"/>
            <a:ext cx="765175" cy="490538"/>
          </a:xfrm>
          <a:prstGeom prst="roundRect">
            <a:avLst/>
          </a:prstGeom>
          <a:solidFill>
            <a:srgbClr val="D1F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Addiction Drugs </a:t>
            </a:r>
            <a:r>
              <a:rPr lang="en-ZA" sz="600" dirty="0">
                <a:solidFill>
                  <a:srgbClr val="6D1D67"/>
                </a:solidFill>
              </a:rPr>
              <a:t>(4)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61A00262-A950-477A-8E9E-A6A19F1B16E2}"/>
              </a:ext>
            </a:extLst>
          </p:cNvPr>
          <p:cNvSpPr/>
          <p:nvPr/>
        </p:nvSpPr>
        <p:spPr>
          <a:xfrm>
            <a:off x="5316539" y="5357814"/>
            <a:ext cx="1958975" cy="231775"/>
          </a:xfrm>
          <a:prstGeom prst="roundRect">
            <a:avLst/>
          </a:prstGeom>
          <a:solidFill>
            <a:srgbClr val="FFFFCC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Profound Early Connection </a:t>
            </a:r>
            <a:r>
              <a:rPr lang="en-ZA" sz="600" dirty="0">
                <a:solidFill>
                  <a:srgbClr val="6D1D67"/>
                </a:solidFill>
              </a:rPr>
              <a:t>(6)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9893C639-FE59-4E9A-8D40-14A42290E8C5}"/>
              </a:ext>
            </a:extLst>
          </p:cNvPr>
          <p:cNvSpPr/>
          <p:nvPr/>
        </p:nvSpPr>
        <p:spPr>
          <a:xfrm>
            <a:off x="5389564" y="4902200"/>
            <a:ext cx="1800225" cy="228600"/>
          </a:xfrm>
          <a:prstGeom prst="roundRect">
            <a:avLst/>
          </a:prstGeom>
          <a:solidFill>
            <a:srgbClr val="FFFFCC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100% Commitment </a:t>
            </a:r>
            <a:r>
              <a:rPr lang="en-ZA" sz="600" dirty="0">
                <a:solidFill>
                  <a:srgbClr val="6D1D67"/>
                </a:solidFill>
              </a:rPr>
              <a:t>(4)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2B73AB99-6094-4DE1-B0AC-4A2E819E92F6}"/>
              </a:ext>
            </a:extLst>
          </p:cNvPr>
          <p:cNvSpPr/>
          <p:nvPr/>
        </p:nvSpPr>
        <p:spPr>
          <a:xfrm>
            <a:off x="8551863" y="3995738"/>
            <a:ext cx="1104900" cy="309562"/>
          </a:xfrm>
          <a:prstGeom prst="roundRect">
            <a:avLst/>
          </a:prstGeom>
          <a:solidFill>
            <a:srgbClr val="FFEFBD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Hearing “No” </a:t>
            </a:r>
            <a:r>
              <a:rPr lang="en-ZA" sz="600" dirty="0">
                <a:solidFill>
                  <a:srgbClr val="6D1D67"/>
                </a:solidFill>
              </a:rPr>
              <a:t>(4)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13E97785-54B2-4C1C-960C-1D59E22C7CF3}"/>
              </a:ext>
            </a:extLst>
          </p:cNvPr>
          <p:cNvSpPr/>
          <p:nvPr/>
        </p:nvSpPr>
        <p:spPr>
          <a:xfrm>
            <a:off x="2905126" y="5089526"/>
            <a:ext cx="1184275" cy="417513"/>
          </a:xfrm>
          <a:prstGeom prst="roundRect">
            <a:avLst/>
          </a:prstGeom>
          <a:solidFill>
            <a:srgbClr val="D1F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Creating from a wound </a:t>
            </a:r>
            <a:r>
              <a:rPr lang="en-ZA" sz="600" dirty="0">
                <a:solidFill>
                  <a:srgbClr val="6D1D67"/>
                </a:solidFill>
              </a:rPr>
              <a:t>(5)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6EE5C387-87D6-4DBA-8D62-2C1B33CA0809}"/>
              </a:ext>
            </a:extLst>
          </p:cNvPr>
          <p:cNvSpPr/>
          <p:nvPr/>
        </p:nvSpPr>
        <p:spPr>
          <a:xfrm>
            <a:off x="3754439" y="3370264"/>
            <a:ext cx="979487" cy="369887"/>
          </a:xfrm>
          <a:prstGeom prst="roundRect">
            <a:avLst/>
          </a:prstGeom>
          <a:solidFill>
            <a:srgbClr val="D1F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Workaholic </a:t>
            </a:r>
            <a:r>
              <a:rPr lang="en-ZA" sz="600" dirty="0">
                <a:solidFill>
                  <a:schemeClr val="tx1"/>
                </a:solidFill>
              </a:rPr>
              <a:t>(3)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4F491B63-BD74-4800-BF2B-A4E0304CA9A2}"/>
              </a:ext>
            </a:extLst>
          </p:cNvPr>
          <p:cNvSpPr/>
          <p:nvPr/>
        </p:nvSpPr>
        <p:spPr>
          <a:xfrm>
            <a:off x="9275764" y="2759076"/>
            <a:ext cx="1203325" cy="214313"/>
          </a:xfrm>
          <a:prstGeom prst="roundRect">
            <a:avLst/>
          </a:prstGeom>
          <a:solidFill>
            <a:srgbClr val="FFE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No playlists </a:t>
            </a:r>
            <a:r>
              <a:rPr lang="en-ZA" sz="600" dirty="0">
                <a:solidFill>
                  <a:srgbClr val="6D1D67"/>
                </a:solidFill>
              </a:rPr>
              <a:t>(2)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09F23242-D8F3-4A3C-BEF0-C50C83A2D6F6}"/>
              </a:ext>
            </a:extLst>
          </p:cNvPr>
          <p:cNvSpPr/>
          <p:nvPr/>
        </p:nvSpPr>
        <p:spPr>
          <a:xfrm>
            <a:off x="9272588" y="2489200"/>
            <a:ext cx="1325562" cy="192088"/>
          </a:xfrm>
          <a:prstGeom prst="roundRect">
            <a:avLst/>
          </a:prstGeom>
          <a:solidFill>
            <a:srgbClr val="FFE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Observation skills </a:t>
            </a:r>
            <a:r>
              <a:rPr lang="en-ZA" sz="600" dirty="0">
                <a:solidFill>
                  <a:srgbClr val="6D1D67"/>
                </a:solidFill>
              </a:rPr>
              <a:t>(5)</a:t>
            </a: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C31927A5-0E21-42C9-B39B-651CF0107FD2}"/>
              </a:ext>
            </a:extLst>
          </p:cNvPr>
          <p:cNvSpPr/>
          <p:nvPr/>
        </p:nvSpPr>
        <p:spPr>
          <a:xfrm>
            <a:off x="9142413" y="2197100"/>
            <a:ext cx="1543050" cy="179388"/>
          </a:xfrm>
          <a:prstGeom prst="roundRect">
            <a:avLst/>
          </a:prstGeom>
          <a:solidFill>
            <a:srgbClr val="FFE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Willing to improvise </a:t>
            </a:r>
            <a:r>
              <a:rPr lang="en-ZA" sz="600" dirty="0">
                <a:solidFill>
                  <a:srgbClr val="6D1D67"/>
                </a:solidFill>
              </a:rPr>
              <a:t>(2)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0579638-D031-4D28-B974-FC8C43CF93DF}"/>
              </a:ext>
            </a:extLst>
          </p:cNvPr>
          <p:cNvSpPr/>
          <p:nvPr/>
        </p:nvSpPr>
        <p:spPr>
          <a:xfrm>
            <a:off x="1706619" y="4164693"/>
            <a:ext cx="499945" cy="1013135"/>
          </a:xfrm>
          <a:prstGeom prst="rect">
            <a:avLst/>
          </a:prstGeom>
          <a:solidFill>
            <a:srgbClr val="ACF2C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ZA" sz="1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Pre-Action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60549065-C839-429F-92A6-1CC4923B85CA}"/>
              </a:ext>
            </a:extLst>
          </p:cNvPr>
          <p:cNvSpPr/>
          <p:nvPr/>
        </p:nvSpPr>
        <p:spPr>
          <a:xfrm>
            <a:off x="1704358" y="2422011"/>
            <a:ext cx="500733" cy="1655918"/>
          </a:xfrm>
          <a:prstGeom prst="rect">
            <a:avLst/>
          </a:prstGeom>
          <a:solidFill>
            <a:srgbClr val="ACF2C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ZA" sz="1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Action</a:t>
            </a:r>
          </a:p>
          <a:p>
            <a:pPr algn="ctr" eaLnBrk="1" hangingPunct="1">
              <a:defRPr/>
            </a:pPr>
            <a:r>
              <a:rPr lang="en-ZA" sz="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Hours 1-10000</a:t>
            </a: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BF4B83D7-FF8A-45C4-8E3D-0EB6D3816315}"/>
              </a:ext>
            </a:extLst>
          </p:cNvPr>
          <p:cNvSpPr/>
          <p:nvPr/>
        </p:nvSpPr>
        <p:spPr>
          <a:xfrm>
            <a:off x="3014663" y="5629276"/>
            <a:ext cx="812800" cy="733425"/>
          </a:xfrm>
          <a:prstGeom prst="roundRect">
            <a:avLst>
              <a:gd name="adj" fmla="val 0"/>
            </a:avLst>
          </a:prstGeom>
          <a:solidFill>
            <a:srgbClr val="D1F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Outsider</a:t>
            </a:r>
          </a:p>
          <a:p>
            <a:pPr algn="ctr" eaLnBrk="1" hangingPunct="1">
              <a:defRPr/>
            </a:pPr>
            <a:endParaRPr lang="en-ZA" sz="1000" dirty="0">
              <a:solidFill>
                <a:srgbClr val="6D1D67"/>
              </a:solidFill>
            </a:endParaRPr>
          </a:p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Exiled Child </a:t>
            </a:r>
            <a:r>
              <a:rPr lang="en-ZA" sz="600" dirty="0">
                <a:solidFill>
                  <a:srgbClr val="6D1D67"/>
                </a:solidFill>
              </a:rPr>
              <a:t>(7)</a:t>
            </a: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82F568EF-FC70-4253-9F39-21878F4AFC41}"/>
              </a:ext>
            </a:extLst>
          </p:cNvPr>
          <p:cNvSpPr/>
          <p:nvPr/>
        </p:nvSpPr>
        <p:spPr>
          <a:xfrm>
            <a:off x="3373439" y="3865564"/>
            <a:ext cx="979487" cy="369887"/>
          </a:xfrm>
          <a:prstGeom prst="roundRect">
            <a:avLst/>
          </a:prstGeom>
          <a:solidFill>
            <a:srgbClr val="D1F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 Pathology</a:t>
            </a:r>
            <a:endParaRPr lang="en-ZA" sz="3200" dirty="0">
              <a:solidFill>
                <a:srgbClr val="6D1D67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840416-65AA-44EB-87ED-CBEED26B5B8C}"/>
              </a:ext>
            </a:extLst>
          </p:cNvPr>
          <p:cNvSpPr/>
          <p:nvPr/>
        </p:nvSpPr>
        <p:spPr>
          <a:xfrm rot="17720716">
            <a:off x="4607720" y="2432845"/>
            <a:ext cx="1743075" cy="341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2000" dirty="0">
                <a:solidFill>
                  <a:schemeClr val="tx1"/>
                </a:solidFill>
              </a:rPr>
              <a:t>Practice </a:t>
            </a:r>
            <a:r>
              <a:rPr lang="en-ZA" sz="600" dirty="0">
                <a:solidFill>
                  <a:schemeClr val="tx1"/>
                </a:solidFill>
              </a:rPr>
              <a:t>(7)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EA2DB57E-EF2C-44F2-B3E7-BDDE4CE9D18E}"/>
              </a:ext>
            </a:extLst>
          </p:cNvPr>
          <p:cNvCxnSpPr/>
          <p:nvPr/>
        </p:nvCxnSpPr>
        <p:spPr>
          <a:xfrm flipV="1">
            <a:off x="3341689" y="4141789"/>
            <a:ext cx="130175" cy="522287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C0C86906-46C7-490A-A48E-E55AC15ED446}"/>
              </a:ext>
            </a:extLst>
          </p:cNvPr>
          <p:cNvCxnSpPr/>
          <p:nvPr/>
        </p:nvCxnSpPr>
        <p:spPr>
          <a:xfrm>
            <a:off x="4210051" y="4186239"/>
            <a:ext cx="269875" cy="433387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02642518-0D18-4D91-B92D-75C4FD8A34A9}"/>
              </a:ext>
            </a:extLst>
          </p:cNvPr>
          <p:cNvCxnSpPr/>
          <p:nvPr/>
        </p:nvCxnSpPr>
        <p:spPr>
          <a:xfrm flipV="1">
            <a:off x="4572000" y="3171826"/>
            <a:ext cx="590550" cy="303213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098D63D0-2B6C-4C9C-8247-7A1EAF81AD98}"/>
              </a:ext>
            </a:extLst>
          </p:cNvPr>
          <p:cNvCxnSpPr/>
          <p:nvPr/>
        </p:nvCxnSpPr>
        <p:spPr>
          <a:xfrm flipV="1">
            <a:off x="3198813" y="5464175"/>
            <a:ext cx="0" cy="2619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AE2AF1E3-4A22-49A8-A68E-23A22C357843}"/>
              </a:ext>
            </a:extLst>
          </p:cNvPr>
          <p:cNvCxnSpPr/>
          <p:nvPr/>
        </p:nvCxnSpPr>
        <p:spPr>
          <a:xfrm flipH="1" flipV="1">
            <a:off x="2986088" y="4905375"/>
            <a:ext cx="11112" cy="338138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7B3F1E14-A09E-415D-8364-2CEAA41BB1A9}"/>
              </a:ext>
            </a:extLst>
          </p:cNvPr>
          <p:cNvCxnSpPr/>
          <p:nvPr/>
        </p:nvCxnSpPr>
        <p:spPr>
          <a:xfrm flipV="1">
            <a:off x="8963025" y="3827464"/>
            <a:ext cx="1588" cy="2508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70343A8C-0AFB-446D-B418-1D4B9E67466E}"/>
              </a:ext>
            </a:extLst>
          </p:cNvPr>
          <p:cNvCxnSpPr/>
          <p:nvPr/>
        </p:nvCxnSpPr>
        <p:spPr>
          <a:xfrm flipV="1">
            <a:off x="8448676" y="4267201"/>
            <a:ext cx="296863" cy="3603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25DB9391-4244-482F-BA1B-9B96FB75F425}"/>
              </a:ext>
            </a:extLst>
          </p:cNvPr>
          <p:cNvCxnSpPr/>
          <p:nvPr/>
        </p:nvCxnSpPr>
        <p:spPr>
          <a:xfrm flipV="1">
            <a:off x="7075488" y="4578351"/>
            <a:ext cx="114300" cy="4222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052E22D-6BC1-4135-8B78-E93FA2F944AB}"/>
              </a:ext>
            </a:extLst>
          </p:cNvPr>
          <p:cNvCxnSpPr/>
          <p:nvPr/>
        </p:nvCxnSpPr>
        <p:spPr>
          <a:xfrm flipH="1" flipV="1">
            <a:off x="5472114" y="2954339"/>
            <a:ext cx="269875" cy="168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CEDAFC0E-207D-4BE6-B453-00B4D0D5871F}"/>
              </a:ext>
            </a:extLst>
          </p:cNvPr>
          <p:cNvCxnSpPr/>
          <p:nvPr/>
        </p:nvCxnSpPr>
        <p:spPr>
          <a:xfrm flipH="1" flipV="1">
            <a:off x="6584950" y="3695700"/>
            <a:ext cx="2603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92D5E983-DAD4-488E-9D4A-07BC97DE2856}"/>
              </a:ext>
            </a:extLst>
          </p:cNvPr>
          <p:cNvSpPr/>
          <p:nvPr/>
        </p:nvSpPr>
        <p:spPr>
          <a:xfrm>
            <a:off x="3962401" y="1398589"/>
            <a:ext cx="4321175" cy="4667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2000" dirty="0">
                <a:solidFill>
                  <a:srgbClr val="6D1D67"/>
                </a:solidFill>
              </a:rPr>
              <a:t>“Setting the Table” </a:t>
            </a:r>
            <a:r>
              <a:rPr lang="en-ZA" sz="600" dirty="0">
                <a:solidFill>
                  <a:srgbClr val="6D1D67"/>
                </a:solidFill>
              </a:rPr>
              <a:t>(8)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11A4D22-A029-4E32-AFE5-4AB655DBEEAD}"/>
              </a:ext>
            </a:extLst>
          </p:cNvPr>
          <p:cNvSpPr/>
          <p:nvPr/>
        </p:nvSpPr>
        <p:spPr>
          <a:xfrm>
            <a:off x="6865938" y="3028951"/>
            <a:ext cx="2582862" cy="309563"/>
          </a:xfrm>
          <a:prstGeom prst="roundRect">
            <a:avLst/>
          </a:prstGeom>
          <a:solidFill>
            <a:srgbClr val="FFEFBD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Artistic Freedom </a:t>
            </a:r>
            <a:r>
              <a:rPr lang="en-ZA" sz="600" dirty="0">
                <a:solidFill>
                  <a:srgbClr val="6D1D67"/>
                </a:solidFill>
              </a:rPr>
              <a:t>(5)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12C4984E-C542-4EB0-9C21-DC6398572C67}"/>
              </a:ext>
            </a:extLst>
          </p:cNvPr>
          <p:cNvSpPr/>
          <p:nvPr/>
        </p:nvSpPr>
        <p:spPr>
          <a:xfrm>
            <a:off x="6770689" y="2417763"/>
            <a:ext cx="2268537" cy="393700"/>
          </a:xfrm>
          <a:prstGeom prst="rect">
            <a:avLst/>
          </a:prstGeom>
          <a:solidFill>
            <a:srgbClr val="FFE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2000" dirty="0">
                <a:solidFill>
                  <a:schemeClr val="tx1"/>
                </a:solidFill>
              </a:rPr>
              <a:t>Perspective</a:t>
            </a:r>
          </a:p>
        </p:txBody>
      </p: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698A8199-D0E8-4149-8AED-3A221415FA82}"/>
              </a:ext>
            </a:extLst>
          </p:cNvPr>
          <p:cNvCxnSpPr/>
          <p:nvPr/>
        </p:nvCxnSpPr>
        <p:spPr>
          <a:xfrm flipH="1" flipV="1">
            <a:off x="5456238" y="4962526"/>
            <a:ext cx="4762" cy="4603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979CE35C-9E6E-4577-B809-ADF84552E751}"/>
              </a:ext>
            </a:extLst>
          </p:cNvPr>
          <p:cNvCxnSpPr/>
          <p:nvPr/>
        </p:nvCxnSpPr>
        <p:spPr>
          <a:xfrm>
            <a:off x="4040189" y="5454650"/>
            <a:ext cx="135413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3EC3F5E7-BAAB-418E-AD6E-08C9E4C13D25}"/>
              </a:ext>
            </a:extLst>
          </p:cNvPr>
          <p:cNvCxnSpPr/>
          <p:nvPr/>
        </p:nvCxnSpPr>
        <p:spPr>
          <a:xfrm flipV="1">
            <a:off x="4930776" y="1804989"/>
            <a:ext cx="714375" cy="13176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6F9A8C1E-D7E9-4CB0-B9D7-6EF8BD50A007}"/>
              </a:ext>
            </a:extLst>
          </p:cNvPr>
          <p:cNvCxnSpPr/>
          <p:nvPr/>
        </p:nvCxnSpPr>
        <p:spPr>
          <a:xfrm flipV="1">
            <a:off x="8264525" y="3297238"/>
            <a:ext cx="0" cy="2778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E508E8C2-08DD-44EF-AC37-2499CCA8CEC2}"/>
              </a:ext>
            </a:extLst>
          </p:cNvPr>
          <p:cNvCxnSpPr/>
          <p:nvPr/>
        </p:nvCxnSpPr>
        <p:spPr>
          <a:xfrm flipV="1">
            <a:off x="8832851" y="2741613"/>
            <a:ext cx="3175" cy="3937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E1A326FF-AED7-440A-B153-AD3027320908}"/>
              </a:ext>
            </a:extLst>
          </p:cNvPr>
          <p:cNvCxnSpPr/>
          <p:nvPr/>
        </p:nvCxnSpPr>
        <p:spPr>
          <a:xfrm flipH="1">
            <a:off x="8963025" y="2586039"/>
            <a:ext cx="368300" cy="20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B259746E-4FD9-4EB0-9101-B9E3A8E131AA}"/>
              </a:ext>
            </a:extLst>
          </p:cNvPr>
          <p:cNvCxnSpPr/>
          <p:nvPr/>
        </p:nvCxnSpPr>
        <p:spPr>
          <a:xfrm flipH="1" flipV="1">
            <a:off x="8963025" y="2732089"/>
            <a:ext cx="368300" cy="130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97" name="Curved Up Arrow 3096">
            <a:extLst>
              <a:ext uri="{FF2B5EF4-FFF2-40B4-BE49-F238E27FC236}">
                <a16:creationId xmlns:a16="http://schemas.microsoft.com/office/drawing/2014/main" id="{0A404E6C-4D83-4501-BF0C-91EAF6F5E28A}"/>
              </a:ext>
            </a:extLst>
          </p:cNvPr>
          <p:cNvSpPr/>
          <p:nvPr/>
        </p:nvSpPr>
        <p:spPr>
          <a:xfrm rot="18986682" flipH="1">
            <a:off x="3603625" y="5421313"/>
            <a:ext cx="1333500" cy="214312"/>
          </a:xfrm>
          <a:prstGeom prst="curvedUpArrow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schemeClr val="tx1"/>
              </a:solidFill>
            </a:endParaRPr>
          </a:p>
        </p:txBody>
      </p: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DBC2F62F-AA14-4382-9380-6B5092234C4C}"/>
              </a:ext>
            </a:extLst>
          </p:cNvPr>
          <p:cNvCxnSpPr/>
          <p:nvPr/>
        </p:nvCxnSpPr>
        <p:spPr>
          <a:xfrm flipH="1" flipV="1">
            <a:off x="4756150" y="1747839"/>
            <a:ext cx="1588" cy="90963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533EC6F8-00AB-4472-9786-25F43CD66A19}"/>
              </a:ext>
            </a:extLst>
          </p:cNvPr>
          <p:cNvCxnSpPr/>
          <p:nvPr/>
        </p:nvCxnSpPr>
        <p:spPr>
          <a:xfrm flipV="1">
            <a:off x="3552826" y="3649663"/>
            <a:ext cx="290513" cy="341312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9BEE4148-06F0-4221-A572-9A795EF085EE}"/>
              </a:ext>
            </a:extLst>
          </p:cNvPr>
          <p:cNvCxnSpPr/>
          <p:nvPr/>
        </p:nvCxnSpPr>
        <p:spPr>
          <a:xfrm flipH="1">
            <a:off x="8977313" y="2309814"/>
            <a:ext cx="177800" cy="230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BD44269E-6BF9-4553-A229-C829DC5B06F9}"/>
              </a:ext>
            </a:extLst>
          </p:cNvPr>
          <p:cNvCxnSpPr/>
          <p:nvPr/>
        </p:nvCxnSpPr>
        <p:spPr>
          <a:xfrm flipH="1">
            <a:off x="6584951" y="2609851"/>
            <a:ext cx="301625" cy="47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C3B8F83-94F9-441A-8781-B82BEAA783E9}"/>
              </a:ext>
            </a:extLst>
          </p:cNvPr>
          <p:cNvCxnSpPr/>
          <p:nvPr/>
        </p:nvCxnSpPr>
        <p:spPr>
          <a:xfrm flipH="1">
            <a:off x="1524000" y="1341439"/>
            <a:ext cx="9144000" cy="9525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8B7A83F1-8F64-41F7-A992-803584AA312C}"/>
              </a:ext>
            </a:extLst>
          </p:cNvPr>
          <p:cNvSpPr/>
          <p:nvPr/>
        </p:nvSpPr>
        <p:spPr>
          <a:xfrm>
            <a:off x="1682823" y="123482"/>
            <a:ext cx="500733" cy="2104745"/>
          </a:xfrm>
          <a:prstGeom prst="rect">
            <a:avLst/>
          </a:prstGeom>
          <a:solidFill>
            <a:srgbClr val="ACF2C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ZA" sz="1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Being &amp; Action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3326C68A-011E-4F3C-9843-5FC62060E8BE}"/>
              </a:ext>
            </a:extLst>
          </p:cNvPr>
          <p:cNvSpPr/>
          <p:nvPr/>
        </p:nvSpPr>
        <p:spPr>
          <a:xfrm>
            <a:off x="8930393" y="77788"/>
            <a:ext cx="281164" cy="118836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ZA" sz="1400" dirty="0">
                <a:solidFill>
                  <a:schemeClr val="tx1"/>
                </a:solidFill>
              </a:rPr>
              <a:t>Serendipity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4A415842-7385-46EA-AA89-5B818E50EFEE}"/>
              </a:ext>
            </a:extLst>
          </p:cNvPr>
          <p:cNvSpPr/>
          <p:nvPr/>
        </p:nvSpPr>
        <p:spPr>
          <a:xfrm>
            <a:off x="3514726" y="400050"/>
            <a:ext cx="282575" cy="1473200"/>
          </a:xfrm>
          <a:prstGeom prst="downArrow">
            <a:avLst/>
          </a:prstGeom>
          <a:solidFill>
            <a:schemeClr val="accent5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C486ACA7-DA71-4F3D-8FCC-266D7E89E2E9}"/>
              </a:ext>
            </a:extLst>
          </p:cNvPr>
          <p:cNvCxnSpPr/>
          <p:nvPr/>
        </p:nvCxnSpPr>
        <p:spPr>
          <a:xfrm flipV="1">
            <a:off x="4743451" y="1111250"/>
            <a:ext cx="3175" cy="3937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7A75A1E1-8A76-4A87-AAE1-9F89B3592758}"/>
              </a:ext>
            </a:extLst>
          </p:cNvPr>
          <p:cNvSpPr/>
          <p:nvPr/>
        </p:nvSpPr>
        <p:spPr>
          <a:xfrm>
            <a:off x="2976563" y="87313"/>
            <a:ext cx="1376362" cy="455612"/>
          </a:xfrm>
          <a:prstGeom prst="roundRect">
            <a:avLst/>
          </a:prstGeom>
          <a:solidFill>
            <a:schemeClr val="accent5">
              <a:lumMod val="90000"/>
            </a:schemeClr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hangingPunct="1">
              <a:defRPr/>
            </a:pPr>
            <a:r>
              <a:rPr lang="en-ZA" sz="1400" i="1" dirty="0">
                <a:solidFill>
                  <a:schemeClr val="tx1"/>
                </a:solidFill>
              </a:rPr>
              <a:t>“Download” of great ideas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E29DBE03-214E-433E-A6BC-E15DA5FFDC0B}"/>
              </a:ext>
            </a:extLst>
          </p:cNvPr>
          <p:cNvSpPr/>
          <p:nvPr/>
        </p:nvSpPr>
        <p:spPr>
          <a:xfrm>
            <a:off x="2562225" y="1257300"/>
            <a:ext cx="592138" cy="706438"/>
          </a:xfrm>
          <a:prstGeom prst="roundRect">
            <a:avLst/>
          </a:prstGeom>
          <a:solidFill>
            <a:srgbClr val="E9D8FC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800" i="1" dirty="0">
                <a:solidFill>
                  <a:schemeClr val="tx1"/>
                </a:solidFill>
              </a:rPr>
              <a:t>The Ceiling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FA3C5669-76B1-4CF9-9B9E-40775CAE7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620714"/>
            <a:ext cx="4049713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3">
            <a:extLst>
              <a:ext uri="{FF2B5EF4-FFF2-40B4-BE49-F238E27FC236}">
                <a16:creationId xmlns:a16="http://schemas.microsoft.com/office/drawing/2014/main" id="{E8407723-4738-4A9F-A452-D9D1A9D42085}"/>
              </a:ext>
            </a:extLst>
          </p:cNvPr>
          <p:cNvSpPr txBox="1">
            <a:spLocks/>
          </p:cNvSpPr>
          <p:nvPr/>
        </p:nvSpPr>
        <p:spPr bwMode="auto">
          <a:xfrm>
            <a:off x="1703389" y="171451"/>
            <a:ext cx="8758237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rgbClr val="0000FF"/>
                </a:solidFill>
              </a:rPr>
              <a:t>ZONE CHANNELING</a:t>
            </a:r>
            <a:endParaRPr lang="en-GB" altLang="en-US" sz="1000">
              <a:solidFill>
                <a:srgbClr val="0000FF"/>
              </a:solidFill>
            </a:endParaRPr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FF222B90-BA5B-4DF1-97C9-64A02BFA6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3837415"/>
            <a:ext cx="36718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en-GB" altLang="en-US" sz="2400"/>
            </a:br>
            <a:endParaRPr lang="en-GB" altLang="en-US" sz="2400"/>
          </a:p>
        </p:txBody>
      </p:sp>
      <p:sp>
        <p:nvSpPr>
          <p:cNvPr id="15365" name="Title 3">
            <a:extLst>
              <a:ext uri="{FF2B5EF4-FFF2-40B4-BE49-F238E27FC236}">
                <a16:creationId xmlns:a16="http://schemas.microsoft.com/office/drawing/2014/main" id="{40C6E65D-EAE2-4EEC-BE8F-EEB0CF935C4D}"/>
              </a:ext>
            </a:extLst>
          </p:cNvPr>
          <p:cNvSpPr txBox="1">
            <a:spLocks/>
          </p:cNvSpPr>
          <p:nvPr/>
        </p:nvSpPr>
        <p:spPr bwMode="auto">
          <a:xfrm>
            <a:off x="2063750" y="1154113"/>
            <a:ext cx="3384550" cy="1116012"/>
          </a:xfrm>
          <a:prstGeom prst="rect">
            <a:avLst/>
          </a:prstGeom>
          <a:solidFill>
            <a:srgbClr val="99FF33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Bob Dylan,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0000"/>
                </a:solidFill>
                <a:cs typeface="Times New Roman" panose="02020603050405020304" pitchFamily="18" charset="0"/>
              </a:rPr>
              <a:t>(1941-)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ZA" altLang="en-US" sz="1200"/>
              <a:t>An American musician, singer-songwriter, music producer, artist, and writer. </a:t>
            </a:r>
          </a:p>
        </p:txBody>
      </p:sp>
      <p:sp>
        <p:nvSpPr>
          <p:cNvPr id="15366" name="Rectangle 1">
            <a:extLst>
              <a:ext uri="{FF2B5EF4-FFF2-40B4-BE49-F238E27FC236}">
                <a16:creationId xmlns:a16="http://schemas.microsoft.com/office/drawing/2014/main" id="{F0964DCD-5541-4FD9-A218-7933C3069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625" y="2908301"/>
            <a:ext cx="311943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i="1">
                <a:solidFill>
                  <a:srgbClr val="00B0F0"/>
                </a:solidFill>
              </a:rPr>
              <a:t>“They just came through me.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800" b="1" i="1">
              <a:solidFill>
                <a:srgbClr val="00B0F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i="1">
                <a:solidFill>
                  <a:srgbClr val="00B0F0"/>
                </a:solidFill>
              </a:rPr>
              <a:t>It wasn’t like I was having to compose them”</a:t>
            </a:r>
            <a:r>
              <a:rPr lang="en-GB" altLang="en-US" sz="2800">
                <a:solidFill>
                  <a:srgbClr val="00B0F0"/>
                </a:solidFill>
              </a:rPr>
              <a:t> 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>
            <a:extLst>
              <a:ext uri="{FF2B5EF4-FFF2-40B4-BE49-F238E27FC236}">
                <a16:creationId xmlns:a16="http://schemas.microsoft.com/office/drawing/2014/main" id="{FAFA4B85-33F8-473D-A69B-A4FBE62EC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251"/>
            <a:ext cx="9144000" cy="621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3">
            <a:extLst>
              <a:ext uri="{FF2B5EF4-FFF2-40B4-BE49-F238E27FC236}">
                <a16:creationId xmlns:a16="http://schemas.microsoft.com/office/drawing/2014/main" id="{567A8F32-2F60-40C6-B7FB-E7342DAB9D3E}"/>
              </a:ext>
            </a:extLst>
          </p:cNvPr>
          <p:cNvSpPr txBox="1">
            <a:spLocks/>
          </p:cNvSpPr>
          <p:nvPr/>
        </p:nvSpPr>
        <p:spPr bwMode="auto">
          <a:xfrm>
            <a:off x="1603375" y="53976"/>
            <a:ext cx="8758238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rgbClr val="0000FF"/>
                </a:solidFill>
              </a:rPr>
              <a:t>ZONE CHANNELLING</a:t>
            </a:r>
            <a:endParaRPr lang="en-GB" altLang="en-US" sz="1000">
              <a:solidFill>
                <a:srgbClr val="0000FF"/>
              </a:solidFill>
            </a:endParaRPr>
          </a:p>
        </p:txBody>
      </p:sp>
      <p:sp>
        <p:nvSpPr>
          <p:cNvPr id="16388" name="Rectangle 6">
            <a:extLst>
              <a:ext uri="{FF2B5EF4-FFF2-40B4-BE49-F238E27FC236}">
                <a16:creationId xmlns:a16="http://schemas.microsoft.com/office/drawing/2014/main" id="{70AD3FFA-998B-4DDE-A68A-3A6C99A9F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3837415"/>
            <a:ext cx="36718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en-GB" altLang="en-US" sz="2400"/>
            </a:br>
            <a:endParaRPr lang="en-GB" altLang="en-US" sz="2400"/>
          </a:p>
        </p:txBody>
      </p:sp>
      <p:sp>
        <p:nvSpPr>
          <p:cNvPr id="16389" name="Title 3">
            <a:extLst>
              <a:ext uri="{FF2B5EF4-FFF2-40B4-BE49-F238E27FC236}">
                <a16:creationId xmlns:a16="http://schemas.microsoft.com/office/drawing/2014/main" id="{F4846201-A8CA-4CE3-9D3E-245D1710A619}"/>
              </a:ext>
            </a:extLst>
          </p:cNvPr>
          <p:cNvSpPr txBox="1">
            <a:spLocks/>
          </p:cNvSpPr>
          <p:nvPr/>
        </p:nvSpPr>
        <p:spPr bwMode="auto">
          <a:xfrm>
            <a:off x="4224338" y="909639"/>
            <a:ext cx="3860800" cy="108108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Leonard Cohen,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0000"/>
                </a:solidFill>
                <a:cs typeface="Times New Roman" panose="02020603050405020304" pitchFamily="18" charset="0"/>
              </a:rPr>
              <a:t>(1934-)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ZA" altLang="en-US" sz="1200"/>
              <a:t>Canadian singer-songwriter, musician, poet, and novelist. </a:t>
            </a:r>
          </a:p>
        </p:txBody>
      </p:sp>
      <p:sp>
        <p:nvSpPr>
          <p:cNvPr id="16390" name="Rectangle 1">
            <a:extLst>
              <a:ext uri="{FF2B5EF4-FFF2-40B4-BE49-F238E27FC236}">
                <a16:creationId xmlns:a16="http://schemas.microsoft.com/office/drawing/2014/main" id="{DE0C00A8-2957-4949-8E6C-13DA27B8F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6" y="2725739"/>
            <a:ext cx="411321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B0F0"/>
                </a:solidFill>
              </a:rPr>
              <a:t>“</a:t>
            </a:r>
            <a:r>
              <a:rPr lang="en-GB" altLang="en-US" sz="3000" i="1">
                <a:solidFill>
                  <a:srgbClr val="FFCC00"/>
                </a:solidFill>
              </a:rPr>
              <a:t>If I knew where the good songs came from I would go there more often</a:t>
            </a:r>
            <a:r>
              <a:rPr lang="en-GB" altLang="en-US" sz="1800">
                <a:solidFill>
                  <a:srgbClr val="00B0F0"/>
                </a:solidFill>
              </a:rPr>
              <a:t>.”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CFB04A-03E0-4063-A216-1517EE7DD21C}"/>
              </a:ext>
            </a:extLst>
          </p:cNvPr>
          <p:cNvSpPr/>
          <p:nvPr/>
        </p:nvSpPr>
        <p:spPr>
          <a:xfrm>
            <a:off x="1798638" y="6092825"/>
            <a:ext cx="45720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At the 2011 </a:t>
            </a:r>
            <a:r>
              <a:rPr lang="en-GB" i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Prince of Asturias Awards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:</a:t>
            </a:r>
            <a:endParaRPr lang="en-ZA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27916D5D-DCAB-428E-B457-4378B9A33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6" y="692151"/>
            <a:ext cx="4721225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6">
            <a:extLst>
              <a:ext uri="{FF2B5EF4-FFF2-40B4-BE49-F238E27FC236}">
                <a16:creationId xmlns:a16="http://schemas.microsoft.com/office/drawing/2014/main" id="{A1B39391-6A12-4970-A9C3-FF8534AA6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3837415"/>
            <a:ext cx="36718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en-GB" altLang="en-US" sz="2400"/>
            </a:br>
            <a:endParaRPr lang="en-GB" altLang="en-US" sz="2400"/>
          </a:p>
        </p:txBody>
      </p:sp>
      <p:sp>
        <p:nvSpPr>
          <p:cNvPr id="17412" name="Title 3">
            <a:extLst>
              <a:ext uri="{FF2B5EF4-FFF2-40B4-BE49-F238E27FC236}">
                <a16:creationId xmlns:a16="http://schemas.microsoft.com/office/drawing/2014/main" id="{CC28087D-1C90-4F62-BADA-8331235F4CCA}"/>
              </a:ext>
            </a:extLst>
          </p:cNvPr>
          <p:cNvSpPr txBox="1">
            <a:spLocks/>
          </p:cNvSpPr>
          <p:nvPr/>
        </p:nvSpPr>
        <p:spPr bwMode="auto">
          <a:xfrm>
            <a:off x="6689725" y="709614"/>
            <a:ext cx="3702050" cy="1023937"/>
          </a:xfrm>
          <a:prstGeom prst="rect">
            <a:avLst/>
          </a:prstGeom>
          <a:solidFill>
            <a:srgbClr val="FFCC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Elvis Costello,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  <a:cs typeface="Times New Roman" panose="02020603050405020304" pitchFamily="18" charset="0"/>
              </a:rPr>
              <a:t>(1954-)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ZA" altLang="en-US" sz="1600">
                <a:solidFill>
                  <a:srgbClr val="222222"/>
                </a:solidFill>
              </a:rPr>
              <a:t>English singer-songwriter.</a:t>
            </a:r>
            <a:endParaRPr lang="en-GB" altLang="en-US" sz="16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413" name="Rectangle 2">
            <a:extLst>
              <a:ext uri="{FF2B5EF4-FFF2-40B4-BE49-F238E27FC236}">
                <a16:creationId xmlns:a16="http://schemas.microsoft.com/office/drawing/2014/main" id="{4C5C12F7-34F3-440A-A78B-F9F5006A2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2276" y="2636838"/>
            <a:ext cx="35972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i="1"/>
              <a:t>“I don’t want to sound spiritual but I try to make an </a:t>
            </a:r>
            <a:r>
              <a:rPr lang="en-GB" altLang="en-US" sz="2800" i="1">
                <a:solidFill>
                  <a:srgbClr val="FF0000"/>
                </a:solidFill>
              </a:rPr>
              <a:t>antenna</a:t>
            </a:r>
            <a:r>
              <a:rPr lang="en-GB" altLang="en-US" sz="2400" i="1">
                <a:solidFill>
                  <a:srgbClr val="FFFF00"/>
                </a:solidFill>
              </a:rPr>
              <a:t> </a:t>
            </a:r>
            <a:r>
              <a:rPr lang="en-GB" altLang="en-US" sz="2400" i="1"/>
              <a:t>out of myself, a</a:t>
            </a:r>
            <a:r>
              <a:rPr lang="en-GB" altLang="en-US" sz="2400" i="1">
                <a:solidFill>
                  <a:srgbClr val="FFFF00"/>
                </a:solidFill>
              </a:rPr>
              <a:t> </a:t>
            </a:r>
            <a:r>
              <a:rPr lang="en-GB" altLang="en-US" sz="2800" i="1">
                <a:solidFill>
                  <a:srgbClr val="FF0000"/>
                </a:solidFill>
              </a:rPr>
              <a:t>lightning rod </a:t>
            </a:r>
            <a:r>
              <a:rPr lang="en-GB" altLang="en-US" sz="2400" i="1"/>
              <a:t>out of myself, so that whatever is out there can come in.”</a:t>
            </a:r>
            <a:endParaRPr lang="en-ZA" altLang="en-US" sz="2400"/>
          </a:p>
        </p:txBody>
      </p:sp>
      <p:sp>
        <p:nvSpPr>
          <p:cNvPr id="17414" name="Rectangle 4">
            <a:extLst>
              <a:ext uri="{FF2B5EF4-FFF2-40B4-BE49-F238E27FC236}">
                <a16:creationId xmlns:a16="http://schemas.microsoft.com/office/drawing/2014/main" id="{D144A4AC-3035-4C22-A906-9626CBB20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5026" y="4487863"/>
            <a:ext cx="3184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i="1"/>
              <a:t> </a:t>
            </a:r>
            <a:endParaRPr lang="en-ZA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ZA" altLang="en-US" sz="2400"/>
          </a:p>
        </p:txBody>
      </p:sp>
      <p:sp>
        <p:nvSpPr>
          <p:cNvPr id="17415" name="Title 3">
            <a:extLst>
              <a:ext uri="{FF2B5EF4-FFF2-40B4-BE49-F238E27FC236}">
                <a16:creationId xmlns:a16="http://schemas.microsoft.com/office/drawing/2014/main" id="{EA0DDD93-36FA-49DA-BA34-DFD3E92DC47A}"/>
              </a:ext>
            </a:extLst>
          </p:cNvPr>
          <p:cNvSpPr txBox="1">
            <a:spLocks/>
          </p:cNvSpPr>
          <p:nvPr/>
        </p:nvSpPr>
        <p:spPr bwMode="auto">
          <a:xfrm>
            <a:off x="1631950" y="195263"/>
            <a:ext cx="8758238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rgbClr val="0000FF"/>
                </a:solidFill>
              </a:rPr>
              <a:t>ZONE CHANNELLING</a:t>
            </a:r>
            <a:endParaRPr lang="en-GB" altLang="en-US" sz="10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mage result for john lennon">
            <a:extLst>
              <a:ext uri="{FF2B5EF4-FFF2-40B4-BE49-F238E27FC236}">
                <a16:creationId xmlns:a16="http://schemas.microsoft.com/office/drawing/2014/main" id="{C6C77CD0-9932-47F7-AFCC-0A851A7BF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6" y="-39688"/>
            <a:ext cx="15536863" cy="706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3">
            <a:extLst>
              <a:ext uri="{FF2B5EF4-FFF2-40B4-BE49-F238E27FC236}">
                <a16:creationId xmlns:a16="http://schemas.microsoft.com/office/drawing/2014/main" id="{74A87141-1B6C-4DC2-AC06-C617C27BC89D}"/>
              </a:ext>
            </a:extLst>
          </p:cNvPr>
          <p:cNvSpPr txBox="1">
            <a:spLocks/>
          </p:cNvSpPr>
          <p:nvPr/>
        </p:nvSpPr>
        <p:spPr bwMode="auto">
          <a:xfrm>
            <a:off x="1603375" y="53976"/>
            <a:ext cx="8758238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rgbClr val="0000FF"/>
                </a:solidFill>
              </a:rPr>
              <a:t>ZONE CHANNELING</a:t>
            </a:r>
            <a:endParaRPr lang="en-GB" altLang="en-US" sz="1000">
              <a:solidFill>
                <a:srgbClr val="0000FF"/>
              </a:solidFill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E03A324-7A17-43F7-992F-B8D0923A2001}"/>
              </a:ext>
            </a:extLst>
          </p:cNvPr>
          <p:cNvSpPr txBox="1">
            <a:spLocks/>
          </p:cNvSpPr>
          <p:nvPr/>
        </p:nvSpPr>
        <p:spPr bwMode="auto">
          <a:xfrm>
            <a:off x="1603376" y="895351"/>
            <a:ext cx="2879725" cy="1363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2800" dirty="0"/>
              <a:t>John Lennon:</a:t>
            </a:r>
          </a:p>
          <a:p>
            <a:pPr eaLnBrk="1" hangingPunct="1">
              <a:defRPr/>
            </a:pPr>
            <a:r>
              <a:rPr lang="en-GB" sz="2800" dirty="0"/>
              <a:t>On writing </a:t>
            </a:r>
          </a:p>
          <a:p>
            <a:pPr eaLnBrk="1" hangingPunct="1">
              <a:defRPr/>
            </a:pPr>
            <a:r>
              <a:rPr lang="en-GB" sz="3200" dirty="0">
                <a:solidFill>
                  <a:srgbClr val="FF0000"/>
                </a:solidFill>
              </a:rPr>
              <a:t>Nowhere Man  </a:t>
            </a:r>
          </a:p>
          <a:p>
            <a:pPr eaLnBrk="1" hangingPunct="1">
              <a:defRPr/>
            </a:pPr>
            <a:endParaRPr lang="en-GB" sz="14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9EE2CB-E58E-4C34-B023-CB05C418FEF3}"/>
              </a:ext>
            </a:extLst>
          </p:cNvPr>
          <p:cNvSpPr/>
          <p:nvPr/>
        </p:nvSpPr>
        <p:spPr>
          <a:xfrm>
            <a:off x="1524001" y="5554664"/>
            <a:ext cx="6486525" cy="10763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GB" sz="3200" b="1" i="1" dirty="0">
                <a:solidFill>
                  <a:srgbClr val="FF0000"/>
                </a:solidFill>
              </a:rPr>
              <a:t>…The whole thing came</a:t>
            </a:r>
          </a:p>
          <a:p>
            <a:pPr algn="r" eaLnBrk="1" hangingPunct="1">
              <a:defRPr/>
            </a:pPr>
            <a:r>
              <a:rPr lang="en-GB" sz="3200" b="1" i="1" dirty="0">
                <a:solidFill>
                  <a:srgbClr val="FF0000"/>
                </a:solidFill>
              </a:rPr>
              <a:t>out in one gulp.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02EB19-61B5-49E6-94B3-4364BDC04780}"/>
              </a:ext>
            </a:extLst>
          </p:cNvPr>
          <p:cNvSpPr/>
          <p:nvPr/>
        </p:nvSpPr>
        <p:spPr>
          <a:xfrm>
            <a:off x="1558926" y="2630489"/>
            <a:ext cx="2474913" cy="224676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800" b="1" i="1" dirty="0">
                <a:solidFill>
                  <a:srgbClr val="000000"/>
                </a:solidFill>
              </a:rPr>
              <a:t>…I just lay down and tried not to write, and then this came out…</a:t>
            </a:r>
            <a:endParaRPr lang="en-GB" sz="28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3">
            <a:extLst>
              <a:ext uri="{FF2B5EF4-FFF2-40B4-BE49-F238E27FC236}">
                <a16:creationId xmlns:a16="http://schemas.microsoft.com/office/drawing/2014/main" id="{56FEB69B-87C8-4012-849B-61266A0AC5D1}"/>
              </a:ext>
            </a:extLst>
          </p:cNvPr>
          <p:cNvSpPr txBox="1">
            <a:spLocks/>
          </p:cNvSpPr>
          <p:nvPr/>
        </p:nvSpPr>
        <p:spPr bwMode="auto">
          <a:xfrm>
            <a:off x="8401051" y="6092826"/>
            <a:ext cx="20875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2000">
                <a:solidFill>
                  <a:schemeClr val="bg1"/>
                </a:solidFill>
              </a:rPr>
              <a:t>James Dean</a:t>
            </a:r>
          </a:p>
        </p:txBody>
      </p:sp>
      <p:sp>
        <p:nvSpPr>
          <p:cNvPr id="19459" name="Rectangle 6">
            <a:extLst>
              <a:ext uri="{FF2B5EF4-FFF2-40B4-BE49-F238E27FC236}">
                <a16:creationId xmlns:a16="http://schemas.microsoft.com/office/drawing/2014/main" id="{0AE893E5-3FEE-412A-AD6A-EF23F4B9E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3837415"/>
            <a:ext cx="36718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en-GB" altLang="en-US" sz="2400"/>
            </a:br>
            <a:endParaRPr lang="en-GB" altLang="en-US" sz="2400"/>
          </a:p>
        </p:txBody>
      </p:sp>
      <p:sp>
        <p:nvSpPr>
          <p:cNvPr id="19460" name="Rectangle 7">
            <a:extLst>
              <a:ext uri="{FF2B5EF4-FFF2-40B4-BE49-F238E27FC236}">
                <a16:creationId xmlns:a16="http://schemas.microsoft.com/office/drawing/2014/main" id="{0E742892-B691-4827-95A9-184CFB47A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0" y="3450065"/>
            <a:ext cx="32400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endParaRPr lang="en-GB" altLang="en-US" sz="1200"/>
          </a:p>
        </p:txBody>
      </p:sp>
      <p:sp>
        <p:nvSpPr>
          <p:cNvPr id="19461" name="Title 3">
            <a:extLst>
              <a:ext uri="{FF2B5EF4-FFF2-40B4-BE49-F238E27FC236}">
                <a16:creationId xmlns:a16="http://schemas.microsoft.com/office/drawing/2014/main" id="{0640E786-DFFB-4C35-9C7B-194B81592601}"/>
              </a:ext>
            </a:extLst>
          </p:cNvPr>
          <p:cNvSpPr txBox="1">
            <a:spLocks/>
          </p:cNvSpPr>
          <p:nvPr/>
        </p:nvSpPr>
        <p:spPr bwMode="auto">
          <a:xfrm>
            <a:off x="1992313" y="981075"/>
            <a:ext cx="3816350" cy="10810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Paul Mc Cartney</a:t>
            </a:r>
            <a:endParaRPr lang="en-GB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/>
              <a:t>(b. 1942)</a:t>
            </a:r>
          </a:p>
          <a:p>
            <a:pPr>
              <a:spcBef>
                <a:spcPct val="0"/>
              </a:spcBef>
              <a:buFontTx/>
              <a:buNone/>
            </a:pPr>
            <a:endParaRPr lang="en-ZA" altLang="en-US" sz="2400" b="1"/>
          </a:p>
        </p:txBody>
      </p:sp>
      <p:sp>
        <p:nvSpPr>
          <p:cNvPr id="19462" name="Rectangle 8">
            <a:extLst>
              <a:ext uri="{FF2B5EF4-FFF2-40B4-BE49-F238E27FC236}">
                <a16:creationId xmlns:a16="http://schemas.microsoft.com/office/drawing/2014/main" id="{933D9E60-E3AA-4730-9A5D-FDF4487FA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8" y="836613"/>
            <a:ext cx="4032250" cy="3262312"/>
          </a:xfrm>
          <a:prstGeom prst="rect">
            <a:avLst/>
          </a:prstGeom>
          <a:solidFill>
            <a:srgbClr val="E6C8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/>
              <a:t>The Beatles song writer literally dreamt up the classic “</a:t>
            </a:r>
            <a:r>
              <a:rPr lang="en-GB" altLang="en-US" sz="2800" b="1">
                <a:solidFill>
                  <a:srgbClr val="FF0000"/>
                </a:solidFill>
              </a:rPr>
              <a:t>Yesterday</a:t>
            </a:r>
            <a:r>
              <a:rPr lang="en-GB" altLang="en-US" sz="2800"/>
              <a:t>” after hearing the tune played </a:t>
            </a:r>
            <a:r>
              <a:rPr lang="en-GB" altLang="en-US" b="1">
                <a:solidFill>
                  <a:srgbClr val="0000FF"/>
                </a:solidFill>
              </a:rPr>
              <a:t>by a string orchestra in his sleep</a:t>
            </a:r>
            <a:r>
              <a:rPr lang="en-GB" altLang="en-US" sz="2800"/>
              <a:t>. </a:t>
            </a:r>
          </a:p>
        </p:txBody>
      </p:sp>
      <p:pic>
        <p:nvPicPr>
          <p:cNvPr id="19463" name="Picture 5" descr="http://upload.wikimedia.org/wikipedia/en/e/e5/Beatles-singles-yesterday.jpg">
            <a:hlinkClick r:id="rId2"/>
            <a:extLst>
              <a:ext uri="{FF2B5EF4-FFF2-40B4-BE49-F238E27FC236}">
                <a16:creationId xmlns:a16="http://schemas.microsoft.com/office/drawing/2014/main" id="{E52580EC-2006-4C87-8656-F4B6BA756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4221164"/>
            <a:ext cx="4054475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3">
            <a:extLst>
              <a:ext uri="{FF2B5EF4-FFF2-40B4-BE49-F238E27FC236}">
                <a16:creationId xmlns:a16="http://schemas.microsoft.com/office/drawing/2014/main" id="{C145EBF4-CD73-4525-93CF-12A2B0B41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420939"/>
            <a:ext cx="3816350" cy="419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5" name="Title 3">
            <a:extLst>
              <a:ext uri="{FF2B5EF4-FFF2-40B4-BE49-F238E27FC236}">
                <a16:creationId xmlns:a16="http://schemas.microsoft.com/office/drawing/2014/main" id="{01A7317F-B1AF-41E3-A131-89500D817158}"/>
              </a:ext>
            </a:extLst>
          </p:cNvPr>
          <p:cNvSpPr txBox="1">
            <a:spLocks/>
          </p:cNvSpPr>
          <p:nvPr/>
        </p:nvSpPr>
        <p:spPr bwMode="auto">
          <a:xfrm>
            <a:off x="1573214" y="260351"/>
            <a:ext cx="8758237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rgbClr val="0000FF"/>
                </a:solidFill>
              </a:rPr>
              <a:t>ZONE CHANNELING</a:t>
            </a:r>
            <a:endParaRPr lang="en-GB" altLang="en-US" sz="10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159729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id="{4D25E369-C5AE-4ABA-9CCF-2CF83B8DD8A4}"/>
              </a:ext>
            </a:extLst>
          </p:cNvPr>
          <p:cNvCxnSpPr>
            <a:cxnSpLocks/>
          </p:cNvCxnSpPr>
          <p:nvPr/>
        </p:nvCxnSpPr>
        <p:spPr>
          <a:xfrm flipH="1">
            <a:off x="4192960" y="1424093"/>
            <a:ext cx="7085" cy="4162732"/>
          </a:xfrm>
          <a:prstGeom prst="line">
            <a:avLst/>
          </a:prstGeom>
          <a:ln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404D618C-8DC1-4E70-964C-A4D2BDC6C87E}"/>
              </a:ext>
            </a:extLst>
          </p:cNvPr>
          <p:cNvSpPr txBox="1">
            <a:spLocks/>
          </p:cNvSpPr>
          <p:nvPr/>
        </p:nvSpPr>
        <p:spPr>
          <a:xfrm>
            <a:off x="159535" y="1868277"/>
            <a:ext cx="3877903" cy="1573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200" dirty="0" err="1">
                <a:latin typeface="Garamond" panose="02020404030301010803" pitchFamily="18" charset="0"/>
              </a:rPr>
              <a:t>Overview</a:t>
            </a:r>
            <a:r>
              <a:rPr lang="nl-NL" sz="3200" dirty="0">
                <a:latin typeface="Garamond" panose="02020404030301010803" pitchFamily="18" charset="0"/>
              </a:rPr>
              <a:t> of </a:t>
            </a:r>
            <a:r>
              <a:rPr lang="nl-NL" sz="3200" dirty="0" err="1">
                <a:latin typeface="Garamond" panose="02020404030301010803" pitchFamily="18" charset="0"/>
              </a:rPr>
              <a:t>the</a:t>
            </a:r>
            <a:r>
              <a:rPr lang="nl-NL" sz="3200" dirty="0">
                <a:latin typeface="Garamond" panose="02020404030301010803" pitchFamily="18" charset="0"/>
              </a:rPr>
              <a:t> Speakers 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1471658-A8A7-4BE1-8395-B84ED09C585E}"/>
              </a:ext>
            </a:extLst>
          </p:cNvPr>
          <p:cNvSpPr txBox="1">
            <a:spLocks/>
          </p:cNvSpPr>
          <p:nvPr/>
        </p:nvSpPr>
        <p:spPr>
          <a:xfrm>
            <a:off x="4334443" y="1785708"/>
            <a:ext cx="7602326" cy="5840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David Priilaid (Chair): </a:t>
            </a:r>
            <a:r>
              <a:rPr lang="en-AU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Head of Applied Management, University of Cape Town, South Africa 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Emma Salgard Cunha: </a:t>
            </a:r>
            <a:r>
              <a:rPr lang="en-AU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Project Lead of Arts, Humanities, and Social Sciences at Cambridge Enterprise, United Kingdom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Magnus Gulbrandsen: </a:t>
            </a:r>
            <a:r>
              <a:rPr lang="en-AU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Professor in TIK Centre for Technology, Innovation, and Culture, Oslo, Norway 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700" b="1" dirty="0">
              <a:solidFill>
                <a:prstClr val="white">
                  <a:lumMod val="50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kstvak 5">
            <a:extLst>
              <a:ext uri="{FF2B5EF4-FFF2-40B4-BE49-F238E27FC236}">
                <a16:creationId xmlns:a16="http://schemas.microsoft.com/office/drawing/2014/main" id="{70E62050-A28B-4126-8D0F-059115A45AA4}"/>
              </a:ext>
            </a:extLst>
          </p:cNvPr>
          <p:cNvSpPr txBox="1">
            <a:spLocks/>
          </p:cNvSpPr>
          <p:nvPr/>
        </p:nvSpPr>
        <p:spPr>
          <a:xfrm>
            <a:off x="4521200" y="120802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Tekstvak 14">
            <a:extLst>
              <a:ext uri="{FF2B5EF4-FFF2-40B4-BE49-F238E27FC236}">
                <a16:creationId xmlns:a16="http://schemas.microsoft.com/office/drawing/2014/main" id="{1185129F-A4DB-4302-A212-19D3111E1A32}"/>
              </a:ext>
            </a:extLst>
          </p:cNvPr>
          <p:cNvSpPr txBox="1"/>
          <p:nvPr/>
        </p:nvSpPr>
        <p:spPr>
          <a:xfrm>
            <a:off x="9620834" y="6234477"/>
            <a:ext cx="2478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  <a:p>
            <a:pPr algn="r"/>
            <a:endParaRPr lang="nl-NL" sz="2400" b="1" dirty="0">
              <a:latin typeface="Garamond" panose="02020404030301010803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7CD1743-BE5D-44FC-8A0F-4602AF6E2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420" y="3130370"/>
            <a:ext cx="1998416" cy="28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0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http://1.bp.blogspot.com/-luWDVWQTxlY/UO2Hq2fZMgI/AAAAAAAADcI/ohf6DArXCTo/s1600/neildown.jpg">
            <a:hlinkClick r:id="rId2"/>
            <a:extLst>
              <a:ext uri="{FF2B5EF4-FFF2-40B4-BE49-F238E27FC236}">
                <a16:creationId xmlns:a16="http://schemas.microsoft.com/office/drawing/2014/main" id="{D74E1A61-2FFE-418C-B03E-2F0AC49D6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9" y="1377950"/>
            <a:ext cx="4675187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3">
            <a:extLst>
              <a:ext uri="{FF2B5EF4-FFF2-40B4-BE49-F238E27FC236}">
                <a16:creationId xmlns:a16="http://schemas.microsoft.com/office/drawing/2014/main" id="{C278DF66-E632-415E-8C65-51D67B5B5720}"/>
              </a:ext>
            </a:extLst>
          </p:cNvPr>
          <p:cNvSpPr txBox="1">
            <a:spLocks/>
          </p:cNvSpPr>
          <p:nvPr/>
        </p:nvSpPr>
        <p:spPr bwMode="auto">
          <a:xfrm>
            <a:off x="7104064" y="5389564"/>
            <a:ext cx="2376487" cy="1152525"/>
          </a:xfrm>
          <a:prstGeom prst="rect">
            <a:avLst/>
          </a:prstGeom>
          <a:solidFill>
            <a:srgbClr val="BEE3FA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Neil Young</a:t>
            </a:r>
            <a:endParaRPr lang="en-GB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/>
              <a:t>(b. 1945).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Singer Song-writer</a:t>
            </a:r>
            <a:r>
              <a:rPr lang="en-GB" altLang="en-US" sz="1800" b="1"/>
              <a:t>.</a:t>
            </a:r>
            <a:endParaRPr lang="en-ZA" altLang="en-US" sz="1800" b="1"/>
          </a:p>
        </p:txBody>
      </p:sp>
      <p:sp>
        <p:nvSpPr>
          <p:cNvPr id="20484" name="Rectangle 8">
            <a:extLst>
              <a:ext uri="{FF2B5EF4-FFF2-40B4-BE49-F238E27FC236}">
                <a16:creationId xmlns:a16="http://schemas.microsoft.com/office/drawing/2014/main" id="{D928EC45-34E9-440F-9D1F-E8370C08F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9" y="820739"/>
            <a:ext cx="4397375" cy="2339975"/>
          </a:xfrm>
          <a:prstGeom prst="rect">
            <a:avLst/>
          </a:prstGeom>
          <a:solidFill>
            <a:srgbClr val="AAD6F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On a bad dose of flu, a semi-conscious </a:t>
            </a:r>
            <a:br>
              <a:rPr lang="en-GB" altLang="en-US" sz="1800"/>
            </a:br>
            <a:r>
              <a:rPr lang="en-GB" altLang="en-US" sz="1800"/>
              <a:t>Neil Young wrote three epic tunes: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“</a:t>
            </a:r>
            <a:r>
              <a:rPr lang="en-GB" altLang="en-US" sz="2000" b="1" i="1">
                <a:solidFill>
                  <a:srgbClr val="FF0000"/>
                </a:solidFill>
              </a:rPr>
              <a:t>Cinnamon Girl</a:t>
            </a:r>
            <a:r>
              <a:rPr lang="en-GB" altLang="en-US" sz="1800"/>
              <a:t>”,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 “</a:t>
            </a:r>
            <a:r>
              <a:rPr lang="en-GB" altLang="en-US" sz="1800" b="1" i="1">
                <a:solidFill>
                  <a:srgbClr val="FF0000"/>
                </a:solidFill>
              </a:rPr>
              <a:t>Cowgirl in the Sand</a:t>
            </a:r>
            <a:r>
              <a:rPr lang="en-GB" altLang="en-US" sz="1800"/>
              <a:t>”, and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“</a:t>
            </a:r>
            <a:r>
              <a:rPr lang="en-GB" altLang="en-US" sz="1800" b="1" i="1">
                <a:solidFill>
                  <a:srgbClr val="FF0000"/>
                </a:solidFill>
              </a:rPr>
              <a:t>Down by the River</a:t>
            </a:r>
            <a:r>
              <a:rPr lang="en-GB" altLang="en-US" sz="1800"/>
              <a:t>.”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All in one day!</a:t>
            </a:r>
          </a:p>
        </p:txBody>
      </p:sp>
      <p:pic>
        <p:nvPicPr>
          <p:cNvPr id="20485" name="Picture 5" descr="http://upload.wikimedia.org/wikipedia/en/0/09/Cinnamon_Girl.jpg">
            <a:hlinkClick r:id="rId4"/>
            <a:extLst>
              <a:ext uri="{FF2B5EF4-FFF2-40B4-BE49-F238E27FC236}">
                <a16:creationId xmlns:a16="http://schemas.microsoft.com/office/drawing/2014/main" id="{B2E99692-241A-4D76-A6C6-2FC390166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3573463"/>
            <a:ext cx="37465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itle 3">
            <a:extLst>
              <a:ext uri="{FF2B5EF4-FFF2-40B4-BE49-F238E27FC236}">
                <a16:creationId xmlns:a16="http://schemas.microsoft.com/office/drawing/2014/main" id="{B5A204BE-7492-4A0B-ADA9-FC16726A1D6F}"/>
              </a:ext>
            </a:extLst>
          </p:cNvPr>
          <p:cNvSpPr txBox="1">
            <a:spLocks/>
          </p:cNvSpPr>
          <p:nvPr/>
        </p:nvSpPr>
        <p:spPr bwMode="auto">
          <a:xfrm>
            <a:off x="1627189" y="192088"/>
            <a:ext cx="8758237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rgbClr val="0000FF"/>
                </a:solidFill>
              </a:rPr>
              <a:t>ZONE CHANNELLING</a:t>
            </a:r>
            <a:endParaRPr lang="en-GB" altLang="en-US" sz="10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>
            <a:extLst>
              <a:ext uri="{FF2B5EF4-FFF2-40B4-BE49-F238E27FC236}">
                <a16:creationId xmlns:a16="http://schemas.microsoft.com/office/drawing/2014/main" id="{2280CF39-D270-4FE8-86F5-F700F436A822}"/>
              </a:ext>
            </a:extLst>
          </p:cNvPr>
          <p:cNvSpPr txBox="1">
            <a:spLocks/>
          </p:cNvSpPr>
          <p:nvPr/>
        </p:nvSpPr>
        <p:spPr bwMode="auto">
          <a:xfrm>
            <a:off x="2135189" y="2781301"/>
            <a:ext cx="2555875" cy="33115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00FF"/>
                </a:solidFill>
              </a:rPr>
              <a:t>“</a:t>
            </a:r>
            <a:r>
              <a:rPr lang="en-GB" altLang="en-US" i="1">
                <a:solidFill>
                  <a:srgbClr val="0000FF"/>
                </a:solidFill>
              </a:rPr>
              <a:t>I </a:t>
            </a:r>
            <a:r>
              <a:rPr lang="en-GB" altLang="en-US" b="1" i="1">
                <a:solidFill>
                  <a:srgbClr val="0000FF"/>
                </a:solidFill>
              </a:rPr>
              <a:t>didn’t have control over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i="1">
                <a:solidFill>
                  <a:srgbClr val="0000FF"/>
                </a:solidFill>
              </a:rPr>
              <a:t> what comes out of my pen</a:t>
            </a:r>
            <a:r>
              <a:rPr lang="en-GB" altLang="en-US">
                <a:solidFill>
                  <a:srgbClr val="0000FF"/>
                </a:solidFill>
              </a:rPr>
              <a:t>”.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/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8AAE5EAE-05BE-40B0-9E92-06B1FD7B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1052513"/>
            <a:ext cx="4176712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itle 3">
            <a:extLst>
              <a:ext uri="{FF2B5EF4-FFF2-40B4-BE49-F238E27FC236}">
                <a16:creationId xmlns:a16="http://schemas.microsoft.com/office/drawing/2014/main" id="{71EC8BF2-5245-4F82-9CCF-3DEE640B6A0C}"/>
              </a:ext>
            </a:extLst>
          </p:cNvPr>
          <p:cNvSpPr txBox="1">
            <a:spLocks/>
          </p:cNvSpPr>
          <p:nvPr/>
        </p:nvSpPr>
        <p:spPr bwMode="auto">
          <a:xfrm>
            <a:off x="1992313" y="981075"/>
            <a:ext cx="3382962" cy="10810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David Crosby</a:t>
            </a:r>
            <a:endParaRPr lang="en-GB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/>
              <a:t>(b. 1941)</a:t>
            </a:r>
          </a:p>
          <a:p>
            <a:pPr>
              <a:spcBef>
                <a:spcPct val="0"/>
              </a:spcBef>
              <a:buFontTx/>
              <a:buNone/>
            </a:pPr>
            <a:endParaRPr lang="en-ZA" altLang="en-US" sz="2400" b="1"/>
          </a:p>
        </p:txBody>
      </p:sp>
      <p:sp>
        <p:nvSpPr>
          <p:cNvPr id="21509" name="Title 3">
            <a:extLst>
              <a:ext uri="{FF2B5EF4-FFF2-40B4-BE49-F238E27FC236}">
                <a16:creationId xmlns:a16="http://schemas.microsoft.com/office/drawing/2014/main" id="{9D88D996-A308-44C2-BF6F-BDDC8C2F36CA}"/>
              </a:ext>
            </a:extLst>
          </p:cNvPr>
          <p:cNvSpPr txBox="1">
            <a:spLocks/>
          </p:cNvSpPr>
          <p:nvPr/>
        </p:nvSpPr>
        <p:spPr bwMode="auto">
          <a:xfrm>
            <a:off x="1703389" y="333376"/>
            <a:ext cx="8758237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rgbClr val="0000FF"/>
                </a:solidFill>
              </a:rPr>
              <a:t>ZONE CHANNELLING</a:t>
            </a:r>
            <a:endParaRPr lang="en-GB" altLang="en-US" sz="10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185">
            <a:extLst>
              <a:ext uri="{FF2B5EF4-FFF2-40B4-BE49-F238E27FC236}">
                <a16:creationId xmlns:a16="http://schemas.microsoft.com/office/drawing/2014/main" id="{0F421B1C-F5DA-4CDE-83C4-CC4B67174159}"/>
              </a:ext>
            </a:extLst>
          </p:cNvPr>
          <p:cNvSpPr/>
          <p:nvPr/>
        </p:nvSpPr>
        <p:spPr>
          <a:xfrm>
            <a:off x="1524000" y="0"/>
            <a:ext cx="9144000" cy="2362200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3E8B8C88-E1D0-4CA4-8026-D497DCF8B000}"/>
              </a:ext>
            </a:extLst>
          </p:cNvPr>
          <p:cNvSpPr/>
          <p:nvPr/>
        </p:nvSpPr>
        <p:spPr>
          <a:xfrm>
            <a:off x="1524001" y="2339976"/>
            <a:ext cx="9161463" cy="18002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109FCD34-4D67-441A-ABC8-BB7C5FDD3255}"/>
              </a:ext>
            </a:extLst>
          </p:cNvPr>
          <p:cNvSpPr/>
          <p:nvPr/>
        </p:nvSpPr>
        <p:spPr>
          <a:xfrm>
            <a:off x="1524001" y="4141788"/>
            <a:ext cx="9161463" cy="11160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3082" name="Rectangle 3081">
            <a:extLst>
              <a:ext uri="{FF2B5EF4-FFF2-40B4-BE49-F238E27FC236}">
                <a16:creationId xmlns:a16="http://schemas.microsoft.com/office/drawing/2014/main" id="{54FB282B-43F6-4794-AA84-677924856144}"/>
              </a:ext>
            </a:extLst>
          </p:cNvPr>
          <p:cNvSpPr/>
          <p:nvPr/>
        </p:nvSpPr>
        <p:spPr>
          <a:xfrm>
            <a:off x="1524000" y="5256213"/>
            <a:ext cx="9169400" cy="1712912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cxnSp>
        <p:nvCxnSpPr>
          <p:cNvPr id="3084" name="Straight Connector 3083">
            <a:extLst>
              <a:ext uri="{FF2B5EF4-FFF2-40B4-BE49-F238E27FC236}">
                <a16:creationId xmlns:a16="http://schemas.microsoft.com/office/drawing/2014/main" id="{230F0F2B-C45D-486E-8F56-F89EEDF93E46}"/>
              </a:ext>
            </a:extLst>
          </p:cNvPr>
          <p:cNvCxnSpPr/>
          <p:nvPr/>
        </p:nvCxnSpPr>
        <p:spPr>
          <a:xfrm flipH="1" flipV="1">
            <a:off x="5003801" y="-15875"/>
            <a:ext cx="22225" cy="6811963"/>
          </a:xfrm>
          <a:prstGeom prst="line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381FA712-5420-4A1B-9F85-C98FAF512285}"/>
              </a:ext>
            </a:extLst>
          </p:cNvPr>
          <p:cNvCxnSpPr/>
          <p:nvPr/>
        </p:nvCxnSpPr>
        <p:spPr>
          <a:xfrm flipH="1" flipV="1">
            <a:off x="7886701" y="-33338"/>
            <a:ext cx="22225" cy="6811963"/>
          </a:xfrm>
          <a:prstGeom prst="line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7276A43-39F0-4ADE-85C0-7DC3EB1F3EA5}"/>
              </a:ext>
            </a:extLst>
          </p:cNvPr>
          <p:cNvSpPr/>
          <p:nvPr/>
        </p:nvSpPr>
        <p:spPr>
          <a:xfrm>
            <a:off x="3205164" y="2084388"/>
            <a:ext cx="6086475" cy="1363662"/>
          </a:xfrm>
          <a:prstGeom prst="rect">
            <a:avLst/>
          </a:prstGeom>
          <a:solidFill>
            <a:srgbClr val="FFE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hangingPunct="1">
              <a:defRPr/>
            </a:pPr>
            <a:endParaRPr lang="en-ZA" sz="2000" dirty="0">
              <a:solidFill>
                <a:schemeClr val="tx1"/>
              </a:solidFill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C4C98002-5731-452C-B5DA-3A2C39109CED}"/>
              </a:ext>
            </a:extLst>
          </p:cNvPr>
          <p:cNvSpPr/>
          <p:nvPr/>
        </p:nvSpPr>
        <p:spPr>
          <a:xfrm>
            <a:off x="4487863" y="587375"/>
            <a:ext cx="3306762" cy="3208338"/>
          </a:xfrm>
          <a:prstGeom prst="triangle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1BC513-E7DF-4F29-80D4-16F05E2B7FD9}"/>
              </a:ext>
            </a:extLst>
          </p:cNvPr>
          <p:cNvSpPr/>
          <p:nvPr/>
        </p:nvSpPr>
        <p:spPr>
          <a:xfrm>
            <a:off x="1699181" y="5261994"/>
            <a:ext cx="499945" cy="1294916"/>
          </a:xfrm>
          <a:prstGeom prst="rect">
            <a:avLst/>
          </a:prstGeom>
          <a:solidFill>
            <a:srgbClr val="ACF2C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ZA" sz="1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Childhood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3ED1C4-67F0-4AB4-A8E7-CD49F50C8580}"/>
              </a:ext>
            </a:extLst>
          </p:cNvPr>
          <p:cNvSpPr/>
          <p:nvPr/>
        </p:nvSpPr>
        <p:spPr>
          <a:xfrm>
            <a:off x="5137150" y="6448425"/>
            <a:ext cx="2649538" cy="3508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400" dirty="0">
                <a:solidFill>
                  <a:schemeClr val="tx1"/>
                </a:solidFill>
              </a:rPr>
              <a:t>Love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949F47-A639-4411-855E-3151243A9F4C}"/>
              </a:ext>
            </a:extLst>
          </p:cNvPr>
          <p:cNvSpPr/>
          <p:nvPr/>
        </p:nvSpPr>
        <p:spPr>
          <a:xfrm>
            <a:off x="7977188" y="6448425"/>
            <a:ext cx="2565400" cy="3508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400" dirty="0">
                <a:solidFill>
                  <a:schemeClr val="tx1"/>
                </a:solidFill>
              </a:rPr>
              <a:t>Resilience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0B6B35-4F3B-4A5E-B395-A2712781386E}"/>
              </a:ext>
            </a:extLst>
          </p:cNvPr>
          <p:cNvSpPr/>
          <p:nvPr/>
        </p:nvSpPr>
        <p:spPr>
          <a:xfrm>
            <a:off x="2327275" y="6453189"/>
            <a:ext cx="2573338" cy="3460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400" dirty="0">
                <a:solidFill>
                  <a:schemeClr val="tx1"/>
                </a:solidFill>
              </a:rPr>
              <a:t>Suffering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7E5E8C2-0DD5-44CD-B82C-96E23B8B5BE8}"/>
              </a:ext>
            </a:extLst>
          </p:cNvPr>
          <p:cNvSpPr/>
          <p:nvPr/>
        </p:nvSpPr>
        <p:spPr>
          <a:xfrm>
            <a:off x="6792914" y="3406775"/>
            <a:ext cx="3113087" cy="5397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2000" dirty="0">
                <a:solidFill>
                  <a:schemeClr val="tx1"/>
                </a:solidFill>
              </a:rPr>
              <a:t>Persistence / Proactivity</a:t>
            </a:r>
            <a:r>
              <a:rPr lang="en-ZA" sz="1000" dirty="0">
                <a:solidFill>
                  <a:schemeClr val="tx1"/>
                </a:solidFill>
              </a:rPr>
              <a:t> </a:t>
            </a:r>
            <a:r>
              <a:rPr lang="en-ZA" sz="600" dirty="0">
                <a:solidFill>
                  <a:schemeClr val="tx1"/>
                </a:solidFill>
              </a:rPr>
              <a:t>(7)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5B06766-4936-4EFC-AE30-369834946EF2}"/>
              </a:ext>
            </a:extLst>
          </p:cNvPr>
          <p:cNvSpPr/>
          <p:nvPr/>
        </p:nvSpPr>
        <p:spPr>
          <a:xfrm>
            <a:off x="7065963" y="4452938"/>
            <a:ext cx="1554162" cy="279400"/>
          </a:xfrm>
          <a:prstGeom prst="roundRect">
            <a:avLst/>
          </a:prstGeom>
          <a:solidFill>
            <a:srgbClr val="FFEFBD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Authenticity </a:t>
            </a:r>
            <a:r>
              <a:rPr lang="en-ZA" sz="600" dirty="0">
                <a:solidFill>
                  <a:srgbClr val="6D1D67"/>
                </a:solidFill>
              </a:rPr>
              <a:t>(5)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0F3CB6F-9561-47D1-8E8C-FA819AE31632}"/>
              </a:ext>
            </a:extLst>
          </p:cNvPr>
          <p:cNvSpPr/>
          <p:nvPr/>
        </p:nvSpPr>
        <p:spPr>
          <a:xfrm>
            <a:off x="2628901" y="4619626"/>
            <a:ext cx="1160463" cy="358775"/>
          </a:xfrm>
          <a:prstGeom prst="roundRect">
            <a:avLst/>
          </a:prstGeom>
          <a:solidFill>
            <a:srgbClr val="D1F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Depression </a:t>
            </a:r>
            <a:r>
              <a:rPr lang="en-ZA" sz="600" dirty="0">
                <a:solidFill>
                  <a:srgbClr val="6D1D67"/>
                </a:solidFill>
              </a:rPr>
              <a:t>(5)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CE0247D8-2137-47A9-90E8-47A9126D0FDA}"/>
              </a:ext>
            </a:extLst>
          </p:cNvPr>
          <p:cNvSpPr/>
          <p:nvPr/>
        </p:nvSpPr>
        <p:spPr>
          <a:xfrm>
            <a:off x="3962400" y="723901"/>
            <a:ext cx="4279900" cy="479425"/>
          </a:xfrm>
          <a:prstGeom prst="roundRect">
            <a:avLst/>
          </a:prstGeom>
          <a:solidFill>
            <a:srgbClr val="E9D8FC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2000" dirty="0">
                <a:solidFill>
                  <a:srgbClr val="6D1D67"/>
                </a:solidFill>
              </a:rPr>
              <a:t>Not thinking</a:t>
            </a:r>
            <a:r>
              <a:rPr lang="en-ZA" sz="1000" dirty="0">
                <a:solidFill>
                  <a:srgbClr val="6D1D67"/>
                </a:solidFill>
              </a:rPr>
              <a:t> </a:t>
            </a:r>
            <a:r>
              <a:rPr lang="en-ZA" sz="600" dirty="0">
                <a:solidFill>
                  <a:srgbClr val="6D1D67"/>
                </a:solidFill>
              </a:rPr>
              <a:t>(5)</a:t>
            </a:r>
          </a:p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Instinct / Intuition</a:t>
            </a:r>
            <a:endParaRPr lang="en-ZA" sz="3200" dirty="0">
              <a:solidFill>
                <a:srgbClr val="6D1D67"/>
              </a:solidFill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EEE06000-1A05-4E92-BBEC-807E1639F48B}"/>
              </a:ext>
            </a:extLst>
          </p:cNvPr>
          <p:cNvSpPr/>
          <p:nvPr/>
        </p:nvSpPr>
        <p:spPr>
          <a:xfrm>
            <a:off x="3975100" y="77788"/>
            <a:ext cx="4368800" cy="387350"/>
          </a:xfrm>
          <a:prstGeom prst="roundRect">
            <a:avLst/>
          </a:prstGeom>
          <a:solidFill>
            <a:srgbClr val="E9D8FC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2000" dirty="0">
                <a:solidFill>
                  <a:srgbClr val="6D1D67"/>
                </a:solidFill>
              </a:rPr>
              <a:t>Universal Bank </a:t>
            </a:r>
            <a:r>
              <a:rPr lang="en-ZA" sz="600" dirty="0">
                <a:solidFill>
                  <a:srgbClr val="6D1D67"/>
                </a:solidFill>
              </a:rPr>
              <a:t>(4)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75A5A25-D7E8-4697-A28A-46C9B73F6CF3}"/>
              </a:ext>
            </a:extLst>
          </p:cNvPr>
          <p:cNvSpPr/>
          <p:nvPr/>
        </p:nvSpPr>
        <p:spPr>
          <a:xfrm>
            <a:off x="5702301" y="2870200"/>
            <a:ext cx="1000125" cy="3698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Self taught </a:t>
            </a:r>
            <a:r>
              <a:rPr lang="en-ZA" sz="600" dirty="0">
                <a:solidFill>
                  <a:srgbClr val="6D1D67"/>
                </a:solidFill>
              </a:rPr>
              <a:t>(6)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2913143D-F85B-4436-9F97-EA019B1F0FF2}"/>
              </a:ext>
            </a:extLst>
          </p:cNvPr>
          <p:cNvSpPr/>
          <p:nvPr/>
        </p:nvSpPr>
        <p:spPr>
          <a:xfrm>
            <a:off x="4340226" y="4537075"/>
            <a:ext cx="765175" cy="490538"/>
          </a:xfrm>
          <a:prstGeom prst="roundRect">
            <a:avLst/>
          </a:prstGeom>
          <a:solidFill>
            <a:srgbClr val="D1F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Addiction Drugs </a:t>
            </a:r>
            <a:r>
              <a:rPr lang="en-ZA" sz="600" dirty="0">
                <a:solidFill>
                  <a:srgbClr val="6D1D67"/>
                </a:solidFill>
              </a:rPr>
              <a:t>(4)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3137C70-D8C4-4073-9AD6-58D4BCFEAE69}"/>
              </a:ext>
            </a:extLst>
          </p:cNvPr>
          <p:cNvSpPr/>
          <p:nvPr/>
        </p:nvSpPr>
        <p:spPr>
          <a:xfrm>
            <a:off x="5316539" y="5357814"/>
            <a:ext cx="1958975" cy="231775"/>
          </a:xfrm>
          <a:prstGeom prst="roundRect">
            <a:avLst/>
          </a:prstGeom>
          <a:solidFill>
            <a:srgbClr val="FFFFCC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Profound Early Connection </a:t>
            </a:r>
            <a:r>
              <a:rPr lang="en-ZA" sz="600" dirty="0">
                <a:solidFill>
                  <a:srgbClr val="6D1D67"/>
                </a:solidFill>
              </a:rPr>
              <a:t>(6)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32FF00B1-A2D6-4C2E-B62C-71E1C704B779}"/>
              </a:ext>
            </a:extLst>
          </p:cNvPr>
          <p:cNvSpPr/>
          <p:nvPr/>
        </p:nvSpPr>
        <p:spPr>
          <a:xfrm>
            <a:off x="5389564" y="4902200"/>
            <a:ext cx="1800225" cy="228600"/>
          </a:xfrm>
          <a:prstGeom prst="roundRect">
            <a:avLst/>
          </a:prstGeom>
          <a:solidFill>
            <a:srgbClr val="FFFFCC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100% Commitment </a:t>
            </a:r>
            <a:r>
              <a:rPr lang="en-ZA" sz="600" dirty="0">
                <a:solidFill>
                  <a:srgbClr val="6D1D67"/>
                </a:solidFill>
              </a:rPr>
              <a:t>(4)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786E8750-28CD-4D14-8957-460B8DA4F79B}"/>
              </a:ext>
            </a:extLst>
          </p:cNvPr>
          <p:cNvSpPr/>
          <p:nvPr/>
        </p:nvSpPr>
        <p:spPr>
          <a:xfrm>
            <a:off x="8551863" y="3995738"/>
            <a:ext cx="1104900" cy="309562"/>
          </a:xfrm>
          <a:prstGeom prst="roundRect">
            <a:avLst/>
          </a:prstGeom>
          <a:solidFill>
            <a:srgbClr val="FFEFBD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Hearing “No” </a:t>
            </a:r>
            <a:r>
              <a:rPr lang="en-ZA" sz="600" dirty="0">
                <a:solidFill>
                  <a:srgbClr val="6D1D67"/>
                </a:solidFill>
              </a:rPr>
              <a:t>(4)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B58BA5A9-B0B7-47D7-B9CF-CDD99552F05B}"/>
              </a:ext>
            </a:extLst>
          </p:cNvPr>
          <p:cNvSpPr/>
          <p:nvPr/>
        </p:nvSpPr>
        <p:spPr>
          <a:xfrm>
            <a:off x="2905126" y="5089526"/>
            <a:ext cx="1184275" cy="417513"/>
          </a:xfrm>
          <a:prstGeom prst="roundRect">
            <a:avLst/>
          </a:prstGeom>
          <a:solidFill>
            <a:srgbClr val="D1F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Creating from a wound </a:t>
            </a:r>
            <a:r>
              <a:rPr lang="en-ZA" sz="600" dirty="0">
                <a:solidFill>
                  <a:srgbClr val="6D1D67"/>
                </a:solidFill>
              </a:rPr>
              <a:t>(5)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17C9EC1F-05A0-4D29-878B-DD770B4FE35E}"/>
              </a:ext>
            </a:extLst>
          </p:cNvPr>
          <p:cNvSpPr/>
          <p:nvPr/>
        </p:nvSpPr>
        <p:spPr>
          <a:xfrm>
            <a:off x="3754439" y="3370264"/>
            <a:ext cx="979487" cy="369887"/>
          </a:xfrm>
          <a:prstGeom prst="roundRect">
            <a:avLst/>
          </a:prstGeom>
          <a:solidFill>
            <a:srgbClr val="D1F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Workaholic </a:t>
            </a:r>
            <a:r>
              <a:rPr lang="en-ZA" sz="600" dirty="0">
                <a:solidFill>
                  <a:schemeClr val="tx1"/>
                </a:solidFill>
              </a:rPr>
              <a:t>(3)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65BB0325-C853-4E6B-985D-98DC78689E8C}"/>
              </a:ext>
            </a:extLst>
          </p:cNvPr>
          <p:cNvSpPr/>
          <p:nvPr/>
        </p:nvSpPr>
        <p:spPr>
          <a:xfrm>
            <a:off x="9275764" y="2759076"/>
            <a:ext cx="1203325" cy="214313"/>
          </a:xfrm>
          <a:prstGeom prst="roundRect">
            <a:avLst/>
          </a:prstGeom>
          <a:solidFill>
            <a:srgbClr val="FFE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No playlists </a:t>
            </a:r>
            <a:r>
              <a:rPr lang="en-ZA" sz="600" dirty="0">
                <a:solidFill>
                  <a:srgbClr val="6D1D67"/>
                </a:solidFill>
              </a:rPr>
              <a:t>(2)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0F10B101-C506-43E5-B7C3-22D8D57A8C6E}"/>
              </a:ext>
            </a:extLst>
          </p:cNvPr>
          <p:cNvSpPr/>
          <p:nvPr/>
        </p:nvSpPr>
        <p:spPr>
          <a:xfrm>
            <a:off x="9272588" y="2489200"/>
            <a:ext cx="1325562" cy="192088"/>
          </a:xfrm>
          <a:prstGeom prst="roundRect">
            <a:avLst/>
          </a:prstGeom>
          <a:solidFill>
            <a:srgbClr val="FFE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Observation skills </a:t>
            </a:r>
            <a:r>
              <a:rPr lang="en-ZA" sz="600" dirty="0">
                <a:solidFill>
                  <a:srgbClr val="6D1D67"/>
                </a:solidFill>
              </a:rPr>
              <a:t>(5)</a:t>
            </a: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9CF7868E-3E0B-428A-8C08-9C21980F0C44}"/>
              </a:ext>
            </a:extLst>
          </p:cNvPr>
          <p:cNvSpPr/>
          <p:nvPr/>
        </p:nvSpPr>
        <p:spPr>
          <a:xfrm>
            <a:off x="9142413" y="2197100"/>
            <a:ext cx="1543050" cy="179388"/>
          </a:xfrm>
          <a:prstGeom prst="roundRect">
            <a:avLst/>
          </a:prstGeom>
          <a:solidFill>
            <a:srgbClr val="FFE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Willing to improvise </a:t>
            </a:r>
            <a:r>
              <a:rPr lang="en-ZA" sz="600" dirty="0">
                <a:solidFill>
                  <a:srgbClr val="6D1D67"/>
                </a:solidFill>
              </a:rPr>
              <a:t>(2)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CB14812-6A0C-4904-A944-77056946B31A}"/>
              </a:ext>
            </a:extLst>
          </p:cNvPr>
          <p:cNvSpPr/>
          <p:nvPr/>
        </p:nvSpPr>
        <p:spPr>
          <a:xfrm>
            <a:off x="1706619" y="4164693"/>
            <a:ext cx="499945" cy="1013135"/>
          </a:xfrm>
          <a:prstGeom prst="rect">
            <a:avLst/>
          </a:prstGeom>
          <a:solidFill>
            <a:srgbClr val="ACF2C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ZA" sz="1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Pre-Action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93EA0F4-6A68-4BB2-AE71-0822A4A37FCA}"/>
              </a:ext>
            </a:extLst>
          </p:cNvPr>
          <p:cNvSpPr/>
          <p:nvPr/>
        </p:nvSpPr>
        <p:spPr>
          <a:xfrm>
            <a:off x="1704358" y="2422011"/>
            <a:ext cx="500733" cy="1655918"/>
          </a:xfrm>
          <a:prstGeom prst="rect">
            <a:avLst/>
          </a:prstGeom>
          <a:solidFill>
            <a:srgbClr val="ACF2C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ZA" sz="1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Action</a:t>
            </a:r>
          </a:p>
          <a:p>
            <a:pPr algn="ctr" eaLnBrk="1" hangingPunct="1">
              <a:defRPr/>
            </a:pPr>
            <a:r>
              <a:rPr lang="en-ZA" sz="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Hours 1-10000</a:t>
            </a: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B35D175D-D928-46F1-9D89-6035D374AEED}"/>
              </a:ext>
            </a:extLst>
          </p:cNvPr>
          <p:cNvSpPr/>
          <p:nvPr/>
        </p:nvSpPr>
        <p:spPr>
          <a:xfrm>
            <a:off x="3014663" y="5629276"/>
            <a:ext cx="812800" cy="733425"/>
          </a:xfrm>
          <a:prstGeom prst="roundRect">
            <a:avLst>
              <a:gd name="adj" fmla="val 0"/>
            </a:avLst>
          </a:prstGeom>
          <a:solidFill>
            <a:srgbClr val="D1F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Outsider</a:t>
            </a:r>
          </a:p>
          <a:p>
            <a:pPr algn="ctr" eaLnBrk="1" hangingPunct="1">
              <a:defRPr/>
            </a:pPr>
            <a:endParaRPr lang="en-ZA" sz="1000" dirty="0">
              <a:solidFill>
                <a:srgbClr val="6D1D67"/>
              </a:solidFill>
            </a:endParaRPr>
          </a:p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Exiled Child </a:t>
            </a:r>
            <a:r>
              <a:rPr lang="en-ZA" sz="600" dirty="0">
                <a:solidFill>
                  <a:srgbClr val="6D1D67"/>
                </a:solidFill>
              </a:rPr>
              <a:t>(7)</a:t>
            </a: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E4F8E357-1C46-42CA-90C3-49A487FD6444}"/>
              </a:ext>
            </a:extLst>
          </p:cNvPr>
          <p:cNvSpPr/>
          <p:nvPr/>
        </p:nvSpPr>
        <p:spPr>
          <a:xfrm>
            <a:off x="3373439" y="3865564"/>
            <a:ext cx="979487" cy="369887"/>
          </a:xfrm>
          <a:prstGeom prst="roundRect">
            <a:avLst/>
          </a:prstGeom>
          <a:solidFill>
            <a:srgbClr val="D1F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 Pathology</a:t>
            </a:r>
            <a:endParaRPr lang="en-ZA" sz="3200" dirty="0">
              <a:solidFill>
                <a:srgbClr val="6D1D67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8FA440-2A29-46FC-B139-26DF1B523F41}"/>
              </a:ext>
            </a:extLst>
          </p:cNvPr>
          <p:cNvSpPr/>
          <p:nvPr/>
        </p:nvSpPr>
        <p:spPr>
          <a:xfrm rot="17720716">
            <a:off x="4607720" y="2432845"/>
            <a:ext cx="1743075" cy="341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2000" dirty="0">
                <a:solidFill>
                  <a:schemeClr val="tx1"/>
                </a:solidFill>
              </a:rPr>
              <a:t>Practice </a:t>
            </a:r>
            <a:r>
              <a:rPr lang="en-ZA" sz="600" dirty="0">
                <a:solidFill>
                  <a:schemeClr val="tx1"/>
                </a:solidFill>
              </a:rPr>
              <a:t>(7)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3A7A890E-6527-4C43-A4B7-3E3614CEAB50}"/>
              </a:ext>
            </a:extLst>
          </p:cNvPr>
          <p:cNvCxnSpPr/>
          <p:nvPr/>
        </p:nvCxnSpPr>
        <p:spPr>
          <a:xfrm flipV="1">
            <a:off x="3341689" y="4141789"/>
            <a:ext cx="130175" cy="522287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2094CAD3-8A4F-4406-81C1-F8F6C7A5F41D}"/>
              </a:ext>
            </a:extLst>
          </p:cNvPr>
          <p:cNvCxnSpPr/>
          <p:nvPr/>
        </p:nvCxnSpPr>
        <p:spPr>
          <a:xfrm>
            <a:off x="4210051" y="4186239"/>
            <a:ext cx="269875" cy="433387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AC808920-F7BD-4AA4-B5F6-B8DB33E96BEC}"/>
              </a:ext>
            </a:extLst>
          </p:cNvPr>
          <p:cNvCxnSpPr/>
          <p:nvPr/>
        </p:nvCxnSpPr>
        <p:spPr>
          <a:xfrm flipV="1">
            <a:off x="4572000" y="3171826"/>
            <a:ext cx="590550" cy="303213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D6C604D6-0376-48A4-863A-1112D08A88F4}"/>
              </a:ext>
            </a:extLst>
          </p:cNvPr>
          <p:cNvCxnSpPr/>
          <p:nvPr/>
        </p:nvCxnSpPr>
        <p:spPr>
          <a:xfrm flipV="1">
            <a:off x="3198813" y="5464175"/>
            <a:ext cx="0" cy="2619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71362767-FF98-48DE-951E-B6E45707EF3D}"/>
              </a:ext>
            </a:extLst>
          </p:cNvPr>
          <p:cNvCxnSpPr/>
          <p:nvPr/>
        </p:nvCxnSpPr>
        <p:spPr>
          <a:xfrm flipH="1" flipV="1">
            <a:off x="2986088" y="4905375"/>
            <a:ext cx="11112" cy="338138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EE89AB1F-D51F-4A87-BBA4-AA4C474A714D}"/>
              </a:ext>
            </a:extLst>
          </p:cNvPr>
          <p:cNvCxnSpPr/>
          <p:nvPr/>
        </p:nvCxnSpPr>
        <p:spPr>
          <a:xfrm flipV="1">
            <a:off x="8963025" y="3827464"/>
            <a:ext cx="1588" cy="2508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9AE1FAB2-9869-4AF4-80DF-55FF18809466}"/>
              </a:ext>
            </a:extLst>
          </p:cNvPr>
          <p:cNvCxnSpPr/>
          <p:nvPr/>
        </p:nvCxnSpPr>
        <p:spPr>
          <a:xfrm flipV="1">
            <a:off x="8448676" y="4267201"/>
            <a:ext cx="296863" cy="3603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EB75207D-5C5E-4F59-A98B-C0C82F95AEDF}"/>
              </a:ext>
            </a:extLst>
          </p:cNvPr>
          <p:cNvCxnSpPr/>
          <p:nvPr/>
        </p:nvCxnSpPr>
        <p:spPr>
          <a:xfrm flipV="1">
            <a:off x="7075488" y="4578351"/>
            <a:ext cx="114300" cy="4222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D7BE4DD6-A196-498B-B067-94703AC9D077}"/>
              </a:ext>
            </a:extLst>
          </p:cNvPr>
          <p:cNvCxnSpPr/>
          <p:nvPr/>
        </p:nvCxnSpPr>
        <p:spPr>
          <a:xfrm flipH="1" flipV="1">
            <a:off x="5472114" y="2954339"/>
            <a:ext cx="269875" cy="168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6C4177AE-B3F4-4DF8-9433-36B623C7602F}"/>
              </a:ext>
            </a:extLst>
          </p:cNvPr>
          <p:cNvCxnSpPr/>
          <p:nvPr/>
        </p:nvCxnSpPr>
        <p:spPr>
          <a:xfrm flipH="1" flipV="1">
            <a:off x="6584950" y="3695700"/>
            <a:ext cx="2603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6CC6ABBB-CC53-460D-B985-C46832FB8D73}"/>
              </a:ext>
            </a:extLst>
          </p:cNvPr>
          <p:cNvSpPr/>
          <p:nvPr/>
        </p:nvSpPr>
        <p:spPr>
          <a:xfrm>
            <a:off x="3962401" y="1398589"/>
            <a:ext cx="4321175" cy="4667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2000" dirty="0">
                <a:solidFill>
                  <a:srgbClr val="6D1D67"/>
                </a:solidFill>
              </a:rPr>
              <a:t>“Setting the Table” </a:t>
            </a:r>
            <a:r>
              <a:rPr lang="en-ZA" sz="600" dirty="0">
                <a:solidFill>
                  <a:srgbClr val="6D1D67"/>
                </a:solidFill>
              </a:rPr>
              <a:t>(8)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289FB7B-D846-4CC2-8FF9-EB2722966E1D}"/>
              </a:ext>
            </a:extLst>
          </p:cNvPr>
          <p:cNvSpPr/>
          <p:nvPr/>
        </p:nvSpPr>
        <p:spPr>
          <a:xfrm>
            <a:off x="6865938" y="3028951"/>
            <a:ext cx="2582862" cy="309563"/>
          </a:xfrm>
          <a:prstGeom prst="roundRect">
            <a:avLst/>
          </a:prstGeom>
          <a:solidFill>
            <a:srgbClr val="FFEFBD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1000" dirty="0">
                <a:solidFill>
                  <a:srgbClr val="6D1D67"/>
                </a:solidFill>
              </a:rPr>
              <a:t>Artistic Freedom </a:t>
            </a:r>
            <a:r>
              <a:rPr lang="en-ZA" sz="600" dirty="0">
                <a:solidFill>
                  <a:srgbClr val="6D1D67"/>
                </a:solidFill>
              </a:rPr>
              <a:t>(5)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B27109B6-73F7-4E26-8723-188781CC7CE2}"/>
              </a:ext>
            </a:extLst>
          </p:cNvPr>
          <p:cNvSpPr/>
          <p:nvPr/>
        </p:nvSpPr>
        <p:spPr>
          <a:xfrm>
            <a:off x="6770689" y="2417763"/>
            <a:ext cx="2268537" cy="393700"/>
          </a:xfrm>
          <a:prstGeom prst="rect">
            <a:avLst/>
          </a:prstGeom>
          <a:solidFill>
            <a:srgbClr val="FFE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2000" dirty="0">
                <a:solidFill>
                  <a:schemeClr val="tx1"/>
                </a:solidFill>
              </a:rPr>
              <a:t>Perspective</a:t>
            </a:r>
          </a:p>
        </p:txBody>
      </p: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0633BFBE-312B-44A7-93D6-AAF023E8FB17}"/>
              </a:ext>
            </a:extLst>
          </p:cNvPr>
          <p:cNvCxnSpPr/>
          <p:nvPr/>
        </p:nvCxnSpPr>
        <p:spPr>
          <a:xfrm flipH="1" flipV="1">
            <a:off x="5456238" y="4962526"/>
            <a:ext cx="4762" cy="4603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4B3ABA18-C3B3-4459-812D-C038FCBF0262}"/>
              </a:ext>
            </a:extLst>
          </p:cNvPr>
          <p:cNvCxnSpPr/>
          <p:nvPr/>
        </p:nvCxnSpPr>
        <p:spPr>
          <a:xfrm>
            <a:off x="4040189" y="5454650"/>
            <a:ext cx="135413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2E7E82E3-FF27-4094-8235-01BEAC87433A}"/>
              </a:ext>
            </a:extLst>
          </p:cNvPr>
          <p:cNvCxnSpPr/>
          <p:nvPr/>
        </p:nvCxnSpPr>
        <p:spPr>
          <a:xfrm flipV="1">
            <a:off x="4930776" y="1804989"/>
            <a:ext cx="714375" cy="13176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762C64FA-7CEF-40AD-BE52-1E0BD45BD9D4}"/>
              </a:ext>
            </a:extLst>
          </p:cNvPr>
          <p:cNvCxnSpPr/>
          <p:nvPr/>
        </p:nvCxnSpPr>
        <p:spPr>
          <a:xfrm flipV="1">
            <a:off x="8264525" y="3297238"/>
            <a:ext cx="0" cy="2778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80C969CA-2A13-40CE-BDD6-56A4F0FEAB53}"/>
              </a:ext>
            </a:extLst>
          </p:cNvPr>
          <p:cNvCxnSpPr/>
          <p:nvPr/>
        </p:nvCxnSpPr>
        <p:spPr>
          <a:xfrm flipV="1">
            <a:off x="8832851" y="2741613"/>
            <a:ext cx="3175" cy="3937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7E1B5CC9-96C3-499C-95FA-BFE00222A694}"/>
              </a:ext>
            </a:extLst>
          </p:cNvPr>
          <p:cNvCxnSpPr/>
          <p:nvPr/>
        </p:nvCxnSpPr>
        <p:spPr>
          <a:xfrm flipH="1">
            <a:off x="8963025" y="2586039"/>
            <a:ext cx="368300" cy="20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E640AAAF-649F-40A9-8C25-1A2510461936}"/>
              </a:ext>
            </a:extLst>
          </p:cNvPr>
          <p:cNvCxnSpPr/>
          <p:nvPr/>
        </p:nvCxnSpPr>
        <p:spPr>
          <a:xfrm flipH="1" flipV="1">
            <a:off x="8963025" y="2732089"/>
            <a:ext cx="368300" cy="130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97" name="Curved Up Arrow 3096">
            <a:extLst>
              <a:ext uri="{FF2B5EF4-FFF2-40B4-BE49-F238E27FC236}">
                <a16:creationId xmlns:a16="http://schemas.microsoft.com/office/drawing/2014/main" id="{B6D3CE9A-F152-46CB-9C63-96FF8A51B717}"/>
              </a:ext>
            </a:extLst>
          </p:cNvPr>
          <p:cNvSpPr/>
          <p:nvPr/>
        </p:nvSpPr>
        <p:spPr>
          <a:xfrm rot="18986682" flipH="1">
            <a:off x="3603625" y="5421313"/>
            <a:ext cx="1333500" cy="214312"/>
          </a:xfrm>
          <a:prstGeom prst="curvedUpArrow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schemeClr val="tx1"/>
              </a:solidFill>
            </a:endParaRPr>
          </a:p>
        </p:txBody>
      </p: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7807C591-936C-485A-857A-86E0C0179ED3}"/>
              </a:ext>
            </a:extLst>
          </p:cNvPr>
          <p:cNvCxnSpPr/>
          <p:nvPr/>
        </p:nvCxnSpPr>
        <p:spPr>
          <a:xfrm flipH="1" flipV="1">
            <a:off x="4756150" y="1747839"/>
            <a:ext cx="1588" cy="90963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6F8A4A26-AD5C-479D-9F27-9FDFD5E835D9}"/>
              </a:ext>
            </a:extLst>
          </p:cNvPr>
          <p:cNvCxnSpPr/>
          <p:nvPr/>
        </p:nvCxnSpPr>
        <p:spPr>
          <a:xfrm flipV="1">
            <a:off x="3552826" y="3649663"/>
            <a:ext cx="290513" cy="341312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61AF1DCE-AA2F-484F-97FF-9CC2FF47468E}"/>
              </a:ext>
            </a:extLst>
          </p:cNvPr>
          <p:cNvCxnSpPr/>
          <p:nvPr/>
        </p:nvCxnSpPr>
        <p:spPr>
          <a:xfrm flipH="1">
            <a:off x="8977313" y="2309814"/>
            <a:ext cx="177800" cy="230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A21967E6-DD41-4905-8EB5-1AA13CC65574}"/>
              </a:ext>
            </a:extLst>
          </p:cNvPr>
          <p:cNvCxnSpPr/>
          <p:nvPr/>
        </p:nvCxnSpPr>
        <p:spPr>
          <a:xfrm flipH="1">
            <a:off x="6584951" y="2609851"/>
            <a:ext cx="301625" cy="47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173C9C4-DF18-4C2B-A809-E598929A98F3}"/>
              </a:ext>
            </a:extLst>
          </p:cNvPr>
          <p:cNvCxnSpPr/>
          <p:nvPr/>
        </p:nvCxnSpPr>
        <p:spPr>
          <a:xfrm flipH="1">
            <a:off x="1524000" y="1341439"/>
            <a:ext cx="9144000" cy="9525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64C0E579-461D-49F0-A70C-4541F3B19F98}"/>
              </a:ext>
            </a:extLst>
          </p:cNvPr>
          <p:cNvSpPr/>
          <p:nvPr/>
        </p:nvSpPr>
        <p:spPr>
          <a:xfrm>
            <a:off x="1682823" y="123482"/>
            <a:ext cx="500733" cy="2104745"/>
          </a:xfrm>
          <a:prstGeom prst="rect">
            <a:avLst/>
          </a:prstGeom>
          <a:solidFill>
            <a:srgbClr val="ACF2C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ZA" sz="1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Being &amp; Action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DF4CE1B9-CD66-4B83-B431-68FB6A318D13}"/>
              </a:ext>
            </a:extLst>
          </p:cNvPr>
          <p:cNvSpPr/>
          <p:nvPr/>
        </p:nvSpPr>
        <p:spPr>
          <a:xfrm>
            <a:off x="8930393" y="77788"/>
            <a:ext cx="281164" cy="118836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ZA" sz="1400" dirty="0">
                <a:solidFill>
                  <a:schemeClr val="tx1"/>
                </a:solidFill>
              </a:rPr>
              <a:t>Serendipity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600F7812-2EF5-46B4-A48E-36A5494814BC}"/>
              </a:ext>
            </a:extLst>
          </p:cNvPr>
          <p:cNvSpPr/>
          <p:nvPr/>
        </p:nvSpPr>
        <p:spPr>
          <a:xfrm>
            <a:off x="3514726" y="400050"/>
            <a:ext cx="282575" cy="1473200"/>
          </a:xfrm>
          <a:prstGeom prst="downArrow">
            <a:avLst/>
          </a:prstGeom>
          <a:solidFill>
            <a:schemeClr val="accent5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51DADCF6-3E0E-4BD4-A802-AAB7B9E40A79}"/>
              </a:ext>
            </a:extLst>
          </p:cNvPr>
          <p:cNvCxnSpPr/>
          <p:nvPr/>
        </p:nvCxnSpPr>
        <p:spPr>
          <a:xfrm flipV="1">
            <a:off x="4743451" y="1111250"/>
            <a:ext cx="3175" cy="3937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609ED42E-F3C1-4648-ADF5-1AA462856ABD}"/>
              </a:ext>
            </a:extLst>
          </p:cNvPr>
          <p:cNvSpPr/>
          <p:nvPr/>
        </p:nvSpPr>
        <p:spPr>
          <a:xfrm>
            <a:off x="2976563" y="87313"/>
            <a:ext cx="1376362" cy="455612"/>
          </a:xfrm>
          <a:prstGeom prst="roundRect">
            <a:avLst/>
          </a:prstGeom>
          <a:solidFill>
            <a:schemeClr val="accent5">
              <a:lumMod val="90000"/>
            </a:schemeClr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hangingPunct="1">
              <a:defRPr/>
            </a:pPr>
            <a:r>
              <a:rPr lang="en-ZA" sz="1400" i="1" dirty="0">
                <a:solidFill>
                  <a:schemeClr val="tx1"/>
                </a:solidFill>
              </a:rPr>
              <a:t>“Download” of great ideas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05C170B6-716F-4733-A6B0-BCA993C6A8B5}"/>
              </a:ext>
            </a:extLst>
          </p:cNvPr>
          <p:cNvSpPr/>
          <p:nvPr/>
        </p:nvSpPr>
        <p:spPr>
          <a:xfrm>
            <a:off x="2562225" y="1257300"/>
            <a:ext cx="592138" cy="706438"/>
          </a:xfrm>
          <a:prstGeom prst="roundRect">
            <a:avLst/>
          </a:prstGeom>
          <a:solidFill>
            <a:srgbClr val="E9D8FC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800" i="1" dirty="0">
                <a:solidFill>
                  <a:schemeClr val="tx1"/>
                </a:solidFill>
              </a:rPr>
              <a:t>The Ceiling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br>
              <a:rPr lang="nl-NL" sz="3100" dirty="0">
                <a:latin typeface="Garamond" panose="02020404030301010803" pitchFamily="18" charset="0"/>
              </a:rPr>
            </a:br>
            <a:r>
              <a:rPr lang="nl-NL" sz="3100" b="1" dirty="0">
                <a:solidFill>
                  <a:srgbClr val="820000"/>
                </a:solidFill>
                <a:latin typeface="Garamond" panose="02020404030301010803" pitchFamily="18" charset="0"/>
              </a:rPr>
              <a:t>Emma Salgard Cunha  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r>
              <a:rPr lang="en-AU" sz="2500" i="1" dirty="0">
                <a:latin typeface="Garamond" panose="02020404030301010803" pitchFamily="18" charset="0"/>
              </a:rPr>
              <a:t>Project Lead of Arts, Humanities, and Social Sciences at Cambridge Enterprise, United Kingdom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</p:txBody>
      </p:sp>
    </p:spTree>
    <p:extLst>
      <p:ext uri="{BB962C8B-B14F-4D97-AF65-F5344CB8AC3E}">
        <p14:creationId xmlns:p14="http://schemas.microsoft.com/office/powerpoint/2010/main" val="665333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67BB035-25A3-F544-829C-8F4F342CBB56}"/>
              </a:ext>
            </a:extLst>
          </p:cNvPr>
          <p:cNvSpPr txBox="1">
            <a:spLocks/>
          </p:cNvSpPr>
          <p:nvPr/>
        </p:nvSpPr>
        <p:spPr>
          <a:xfrm>
            <a:off x="925561" y="1642499"/>
            <a:ext cx="10437383" cy="1911309"/>
          </a:xfrm>
          <a:prstGeom prst="rect">
            <a:avLst/>
          </a:prstGeom>
        </p:spPr>
        <p:txBody>
          <a:bodyPr vert="horz" lIns="149752" tIns="74875" rIns="149752" bIns="74875" rtlCol="0">
            <a:normAutofit/>
          </a:bodyPr>
          <a:lstStyle>
            <a:lvl1pPr marL="421174" indent="-421174" algn="l" defTabSz="561566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2544" indent="-350978" algn="l" defTabSz="561566" rtl="0" eaLnBrk="1" latinLnBrk="0" hangingPunct="1">
              <a:spcBef>
                <a:spcPct val="20000"/>
              </a:spcBef>
              <a:buFont typeface="Arial"/>
              <a:buChar char="–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3915" indent="-280783" algn="l" defTabSz="561566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5480" indent="-280783" algn="l" defTabSz="561566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27046" indent="-280783" algn="l" defTabSz="561566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88611" indent="-280783" algn="l" defTabSz="561566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0177" indent="-280783" algn="l" defTabSz="561566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11743" indent="-280783" algn="l" defTabSz="561566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73308" indent="-280783" algn="l" defTabSz="561566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  <a:latin typeface="Tahoma"/>
                <a:cs typeface="Tahoma"/>
              </a:rPr>
              <a:t>Supporting Entrepreneurship within an Arts, Humanities and Social Science Research Culture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C9B7766-A984-4C4C-8037-C6A2FB4D8D3B}"/>
              </a:ext>
            </a:extLst>
          </p:cNvPr>
          <p:cNvSpPr txBox="1">
            <a:spLocks/>
          </p:cNvSpPr>
          <p:nvPr/>
        </p:nvSpPr>
        <p:spPr>
          <a:xfrm>
            <a:off x="925561" y="4144488"/>
            <a:ext cx="7511303" cy="2160956"/>
          </a:xfrm>
          <a:prstGeom prst="rect">
            <a:avLst/>
          </a:prstGeom>
        </p:spPr>
        <p:txBody>
          <a:bodyPr vert="horz" lIns="149752" tIns="74875" rIns="149752" bIns="74875" rtlCol="0">
            <a:normAutofit/>
          </a:bodyPr>
          <a:lstStyle>
            <a:lvl1pPr marL="0" indent="0" algn="ctr" defTabSz="561566" rtl="0" eaLnBrk="1" latinLnBrk="0" hangingPunct="1">
              <a:spcBef>
                <a:spcPct val="20000"/>
              </a:spcBef>
              <a:buFont typeface="Arial"/>
              <a:buNone/>
              <a:defRPr sz="3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1566" indent="0" algn="ctr" defTabSz="561566" rtl="0" eaLnBrk="1" latinLnBrk="0" hangingPunct="1">
              <a:spcBef>
                <a:spcPct val="20000"/>
              </a:spcBef>
              <a:buFont typeface="Arial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23131" indent="0" algn="ctr" defTabSz="561566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84697" indent="0" algn="ctr" defTabSz="561566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46262" indent="0" algn="ctr" defTabSz="561566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07828" indent="0" algn="ctr" defTabSz="561566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369394" indent="0" algn="ctr" defTabSz="561566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930959" indent="0" algn="ctr" defTabSz="561566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492525" indent="0" algn="ctr" defTabSz="561566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bg1"/>
                </a:solidFill>
                <a:latin typeface="Tahoma"/>
                <a:cs typeface="Tahoma"/>
              </a:rPr>
              <a:t>Dr Emma Salgård Cunha</a:t>
            </a:r>
          </a:p>
          <a:p>
            <a:pPr algn="l"/>
            <a:endParaRPr lang="en-US" sz="1800" b="1" dirty="0">
              <a:solidFill>
                <a:schemeClr val="bg1"/>
              </a:solidFill>
              <a:latin typeface="Tahoma"/>
              <a:cs typeface="Tahoma"/>
            </a:endParaRPr>
          </a:p>
          <a:p>
            <a:pPr algn="l"/>
            <a:r>
              <a:rPr lang="en-US" sz="18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Arts, Humanities and Social Sciences Project Lead</a:t>
            </a:r>
          </a:p>
          <a:p>
            <a:pPr algn="l"/>
            <a:r>
              <a:rPr lang="en-US" sz="18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Cambridge Enterprise </a:t>
            </a:r>
          </a:p>
          <a:p>
            <a:pPr algn="l"/>
            <a:endParaRPr lang="en-US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algn="l"/>
            <a:r>
              <a:rPr lang="en-US" sz="18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emma.salgardcunha@enterprise.cam.ac.uk</a:t>
            </a:r>
          </a:p>
        </p:txBody>
      </p:sp>
    </p:spTree>
    <p:extLst>
      <p:ext uri="{BB962C8B-B14F-4D97-AF65-F5344CB8AC3E}">
        <p14:creationId xmlns:p14="http://schemas.microsoft.com/office/powerpoint/2010/main" val="1190835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2E7BB-37CE-4651-84B2-AD9B08C9C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96" y="18255"/>
            <a:ext cx="11074342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Invention and creativity in academia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4CDBB-B0C6-424E-9275-EB77BE7E2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671" y="1450800"/>
            <a:ext cx="5442118" cy="3160362"/>
          </a:xfrm>
        </p:spPr>
        <p:txBody>
          <a:bodyPr>
            <a:normAutofit/>
          </a:bodyPr>
          <a:lstStyle/>
          <a:p>
            <a:pPr defTabSz="748736"/>
            <a:r>
              <a:rPr lang="en-US" sz="1800" b="0" i="0" dirty="0">
                <a:solidFill>
                  <a:srgbClr val="000000"/>
                </a:solidFill>
                <a:effectLst/>
              </a:rPr>
              <a:t>The action of coming upon or finding; the action of finding out; discovery (whether accidental, or the result of search and effort). </a:t>
            </a:r>
          </a:p>
          <a:p>
            <a:pPr defTabSz="748736"/>
            <a:endParaRPr lang="en-US" sz="1800" dirty="0">
              <a:solidFill>
                <a:srgbClr val="000000"/>
              </a:solidFill>
            </a:endParaRPr>
          </a:p>
          <a:p>
            <a:pPr defTabSz="748736"/>
            <a:r>
              <a:rPr lang="en-US" sz="1800" b="0" i="0" dirty="0">
                <a:solidFill>
                  <a:srgbClr val="000000"/>
                </a:solidFill>
                <a:effectLst/>
              </a:rPr>
              <a:t>The action of devising, contriving, or making up; contrivance, fabrication… fiction, figment.</a:t>
            </a:r>
            <a:endParaRPr lang="en-US" sz="1800" dirty="0">
              <a:solidFill>
                <a:srgbClr val="000000"/>
              </a:solidFill>
            </a:endParaRPr>
          </a:p>
          <a:p>
            <a:pPr defTabSz="748736"/>
            <a:endParaRPr lang="en-US" sz="1800" dirty="0">
              <a:solidFill>
                <a:srgbClr val="000000"/>
              </a:solidFill>
            </a:endParaRPr>
          </a:p>
          <a:p>
            <a:pPr defTabSz="748736"/>
            <a:r>
              <a:rPr lang="en-US" sz="1800" b="0" i="0" dirty="0">
                <a:solidFill>
                  <a:srgbClr val="000000"/>
                </a:solidFill>
                <a:effectLst/>
              </a:rPr>
              <a:t>The faculty of inventing or devising; power of mental creation or construction; inventiveness.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5" name="Content Placeholder 4" descr="Glowing hanging light bulb in front of dark light bulbs">
            <a:extLst>
              <a:ext uri="{FF2B5EF4-FFF2-40B4-BE49-F238E27FC236}">
                <a16:creationId xmlns:a16="http://schemas.microsoft.com/office/drawing/2014/main" id="{AA78075D-F342-4D29-A492-380E4E2AB35C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2"/>
          <a:srcRect l="17131" r="1" b="1"/>
          <a:stretch/>
        </p:blipFill>
        <p:spPr>
          <a:xfrm>
            <a:off x="6444729" y="1450800"/>
            <a:ext cx="5181600" cy="4173713"/>
          </a:xfrm>
          <a:prstGeom prst="rect">
            <a:avLst/>
          </a:prstGeom>
          <a:noFill/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FDCE9206-1F9D-4A1B-940B-7DB1280FE6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30776" y="6173787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5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54534-C8D3-4999-8486-15668BED2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96" y="18255"/>
            <a:ext cx="11074342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Invention and creativity in academia</a:t>
            </a:r>
          </a:p>
        </p:txBody>
      </p:sp>
      <p:pic>
        <p:nvPicPr>
          <p:cNvPr id="11" name="Picture 2" descr="A path through a forest&#10;&#10;Description automatically generated with low confidence">
            <a:extLst>
              <a:ext uri="{FF2B5EF4-FFF2-40B4-BE49-F238E27FC236}">
                <a16:creationId xmlns:a16="http://schemas.microsoft.com/office/drawing/2014/main" id="{6D2B2A22-1F93-42CD-ACED-CF07D223F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60" r="-1" b="16376"/>
          <a:stretch/>
        </p:blipFill>
        <p:spPr bwMode="auto">
          <a:xfrm>
            <a:off x="565200" y="1450800"/>
            <a:ext cx="5181600" cy="4173713"/>
          </a:xfrm>
          <a:prstGeom prst="rect">
            <a:avLst/>
          </a:prstGeom>
          <a:noFill/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1" descr="Rainforest.jpg">
            <a:extLst>
              <a:ext uri="{FF2B5EF4-FFF2-40B4-BE49-F238E27FC236}">
                <a16:creationId xmlns:a16="http://schemas.microsoft.com/office/drawing/2014/main" id="{8F3FE13C-2ABD-4A7A-90E5-0C424C9D94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92" r="5496" b="-1"/>
          <a:stretch/>
        </p:blipFill>
        <p:spPr bwMode="auto">
          <a:xfrm>
            <a:off x="6444729" y="1450800"/>
            <a:ext cx="5181600" cy="4173713"/>
          </a:xfrm>
          <a:prstGeom prst="rect">
            <a:avLst/>
          </a:prstGeom>
          <a:noFill/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37839-35CA-4121-AF2D-1F10A967E0E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30776" y="6173787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27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43B96-84B7-46DA-A525-E4F5FB095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05" y="69663"/>
            <a:ext cx="11074342" cy="1325563"/>
          </a:xfrm>
        </p:spPr>
        <p:txBody>
          <a:bodyPr/>
          <a:lstStyle/>
          <a:p>
            <a:r>
              <a:rPr lang="en-GB" dirty="0"/>
              <a:t>Invention and creativity in academia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BD7724-B5F3-4267-953D-8684000B8FB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4795011" y="1791653"/>
            <a:ext cx="6420689" cy="358928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6417B-65A6-467C-92B0-F791E2FA468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D38F63-AD9E-4665-B5D9-A8E864A7E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92" y="1986315"/>
            <a:ext cx="3426957" cy="26567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D87B76-7D3F-4798-A7C3-7EC9EB585CC5}"/>
              </a:ext>
            </a:extLst>
          </p:cNvPr>
          <p:cNvSpPr txBox="1"/>
          <p:nvPr/>
        </p:nvSpPr>
        <p:spPr>
          <a:xfrm>
            <a:off x="994307" y="4227562"/>
            <a:ext cx="361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“The language of entrepreneurship”</a:t>
            </a:r>
          </a:p>
        </p:txBody>
      </p:sp>
    </p:spTree>
    <p:extLst>
      <p:ext uri="{BB962C8B-B14F-4D97-AF65-F5344CB8AC3E}">
        <p14:creationId xmlns:p14="http://schemas.microsoft.com/office/powerpoint/2010/main" val="2047925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91DC7-F286-4447-A472-BBA0335FB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ahoma"/>
                <a:ea typeface="Tahoma"/>
                <a:cs typeface="Tahoma"/>
              </a:rPr>
              <a:t>Arts, Humanities and Social Sciences at Cambridge</a:t>
            </a:r>
            <a:endParaRPr lang="en-GB" sz="2400" dirty="0">
              <a:latin typeface="Tahoma"/>
              <a:ea typeface="Tahoma"/>
              <a:cs typeface="Tahoma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156DE68D-F2E8-4E24-809E-52908B9568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9037534"/>
              </p:ext>
            </p:extLst>
          </p:nvPr>
        </p:nvGraphicFramePr>
        <p:xfrm>
          <a:off x="-1564755" y="1846619"/>
          <a:ext cx="15099938" cy="3631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3444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91DC7-F286-4447-A472-BBA0335FB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ahoma"/>
                <a:ea typeface="Tahoma"/>
                <a:cs typeface="Tahoma"/>
              </a:rPr>
              <a:t>Arts, Humanities and Social Sciences at Cambridge</a:t>
            </a:r>
            <a:endParaRPr lang="en-GB" sz="2400" dirty="0">
              <a:latin typeface="Tahoma"/>
              <a:ea typeface="Tahoma"/>
              <a:cs typeface="Tahoma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156DE68D-F2E8-4E24-809E-52908B9568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3578309"/>
              </p:ext>
            </p:extLst>
          </p:nvPr>
        </p:nvGraphicFramePr>
        <p:xfrm>
          <a:off x="-1537323" y="1810043"/>
          <a:ext cx="15099938" cy="3631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7509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3300" b="1" dirty="0">
                <a:solidFill>
                  <a:srgbClr val="820000"/>
                </a:solidFill>
                <a:latin typeface="Garamond" panose="02020404030301010803" pitchFamily="18" charset="0"/>
              </a:rPr>
              <a:t>David Priilaid 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r>
              <a:rPr lang="en-AU" sz="2500" i="1" dirty="0">
                <a:latin typeface="Garamond" panose="02020404030301010803" pitchFamily="18" charset="0"/>
              </a:rPr>
              <a:t>Head of Applied Management, University of Cape Town, South Africa </a:t>
            </a: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</p:txBody>
      </p:sp>
    </p:spTree>
    <p:extLst>
      <p:ext uri="{BB962C8B-B14F-4D97-AF65-F5344CB8AC3E}">
        <p14:creationId xmlns:p14="http://schemas.microsoft.com/office/powerpoint/2010/main" val="1273154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C4C7AD0-A9BE-431F-B03C-A0AFEE72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318" y="2341923"/>
            <a:ext cx="3932237" cy="1971883"/>
          </a:xfrm>
        </p:spPr>
        <p:txBody>
          <a:bodyPr anchor="t"/>
          <a:lstStyle/>
          <a:p>
            <a:pPr algn="ctr"/>
            <a:r>
              <a:rPr lang="en-US" dirty="0">
                <a:highlight>
                  <a:srgbClr val="D1D285"/>
                </a:highlight>
              </a:rPr>
              <a:t>Focus on </a:t>
            </a:r>
            <a:br>
              <a:rPr lang="en-US" dirty="0">
                <a:highlight>
                  <a:srgbClr val="D1D285"/>
                </a:highlight>
              </a:rPr>
            </a:br>
            <a:r>
              <a:rPr lang="en-US" dirty="0">
                <a:highlight>
                  <a:srgbClr val="D1D285"/>
                </a:highlight>
              </a:rPr>
              <a:t>freedom </a:t>
            </a:r>
            <a:br>
              <a:rPr lang="en-US" dirty="0">
                <a:highlight>
                  <a:srgbClr val="D1D285"/>
                </a:highlight>
              </a:rPr>
            </a:br>
            <a:r>
              <a:rPr lang="en-US" dirty="0">
                <a:highlight>
                  <a:srgbClr val="D1D285"/>
                </a:highlight>
              </a:rPr>
              <a:t>and variety of opportunities</a:t>
            </a:r>
          </a:p>
        </p:txBody>
      </p:sp>
      <p:pic>
        <p:nvPicPr>
          <p:cNvPr id="6" name="Picture 5" descr="Question mark on green pastel background">
            <a:extLst>
              <a:ext uri="{FF2B5EF4-FFF2-40B4-BE49-F238E27FC236}">
                <a16:creationId xmlns:a16="http://schemas.microsoft.com/office/drawing/2014/main" id="{3F3BA516-6724-4234-A7F3-0CE175C35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08" r="1" b="4832"/>
          <a:stretch/>
        </p:blipFill>
        <p:spPr>
          <a:xfrm>
            <a:off x="4857886" y="1464699"/>
            <a:ext cx="2476227" cy="2961008"/>
          </a:xfrm>
          <a:prstGeom prst="rect">
            <a:avLst/>
          </a:prstGeom>
          <a:noFill/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77F657C-D9E8-4A60-9833-A4B6813A27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4954" y="2291014"/>
            <a:ext cx="3932237" cy="1434211"/>
          </a:xfrm>
        </p:spPr>
        <p:txBody>
          <a:bodyPr/>
          <a:lstStyle/>
          <a:p>
            <a:pPr algn="ctr"/>
            <a:r>
              <a:rPr lang="en-US" sz="2400" b="1" dirty="0">
                <a:highlight>
                  <a:srgbClr val="EEAA7A"/>
                </a:highlight>
              </a:rPr>
              <a:t>Focus on </a:t>
            </a:r>
            <a:br>
              <a:rPr lang="en-US" sz="2400" b="1" dirty="0">
                <a:highlight>
                  <a:srgbClr val="EEAA7A"/>
                </a:highlight>
              </a:rPr>
            </a:br>
            <a:r>
              <a:rPr lang="en-US" sz="2400" b="1" dirty="0">
                <a:highlight>
                  <a:srgbClr val="EEAA7A"/>
                </a:highlight>
              </a:rPr>
              <a:t>strategic strengths </a:t>
            </a:r>
            <a:br>
              <a:rPr lang="en-US" sz="2400" b="1" dirty="0">
                <a:highlight>
                  <a:srgbClr val="EEAA7A"/>
                </a:highlight>
              </a:rPr>
            </a:br>
            <a:r>
              <a:rPr lang="en-US" sz="2400" b="1" dirty="0">
                <a:highlight>
                  <a:srgbClr val="EEAA7A"/>
                </a:highlight>
              </a:rPr>
              <a:t>and</a:t>
            </a:r>
            <a:br>
              <a:rPr lang="en-US" sz="2400" b="1" dirty="0">
                <a:highlight>
                  <a:srgbClr val="EEAA7A"/>
                </a:highlight>
              </a:rPr>
            </a:br>
            <a:r>
              <a:rPr lang="en-US" sz="2400" b="1" dirty="0">
                <a:highlight>
                  <a:srgbClr val="EEAA7A"/>
                </a:highlight>
              </a:rPr>
              <a:t>University priorities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67AF8-2271-464F-B819-ADF5C49C1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30776" y="6173787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97799C9-84D9-46D2-A11E-BCF8A720529D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02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77F657C-D9E8-4A60-9833-A4B6813A27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370" y="768420"/>
            <a:ext cx="8500658" cy="527679"/>
          </a:xfrm>
        </p:spPr>
        <p:txBody>
          <a:bodyPr/>
          <a:lstStyle/>
          <a:p>
            <a:pPr algn="ctr"/>
            <a:r>
              <a:rPr lang="en-US" sz="2400" b="1" dirty="0"/>
              <a:t>Focus on strategic strengths and existing priorities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67AF8-2271-464F-B819-ADF5C49C1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30775" y="5171304"/>
            <a:ext cx="403104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97799C9-84D9-46D2-A11E-BCF8A720529D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3674809-6BED-4E9F-8FE2-6AF3B162A7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0267531"/>
              </p:ext>
            </p:extLst>
          </p:nvPr>
        </p:nvGraphicFramePr>
        <p:xfrm>
          <a:off x="1219983" y="1442344"/>
          <a:ext cx="8796472" cy="415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0441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77F657C-D9E8-4A60-9833-A4B6813A27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370" y="768420"/>
            <a:ext cx="8500658" cy="527679"/>
          </a:xfrm>
        </p:spPr>
        <p:txBody>
          <a:bodyPr/>
          <a:lstStyle/>
          <a:p>
            <a:pPr algn="ctr"/>
            <a:r>
              <a:rPr lang="en-US" sz="2400" b="1" dirty="0"/>
              <a:t>Focus on freedom and variety of opportunities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3674809-6BED-4E9F-8FE2-6AF3B162A7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5560202"/>
              </p:ext>
            </p:extLst>
          </p:nvPr>
        </p:nvGraphicFramePr>
        <p:xfrm>
          <a:off x="1345818" y="1442344"/>
          <a:ext cx="8796472" cy="415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8061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2587977-8186-4C49-A2B4-87DAA820AE5F}"/>
              </a:ext>
            </a:extLst>
          </p:cNvPr>
          <p:cNvGraphicFramePr/>
          <p:nvPr>
            <p:extLst/>
          </p:nvPr>
        </p:nvGraphicFramePr>
        <p:xfrm>
          <a:off x="2113808" y="685799"/>
          <a:ext cx="7528955" cy="306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67AF8-2271-464F-B819-ADF5C49C1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30776" y="6173787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97799C9-84D9-46D2-A11E-BCF8A720529D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D88B4-8301-4881-A119-4023BCF21FFE}"/>
              </a:ext>
            </a:extLst>
          </p:cNvPr>
          <p:cNvSpPr txBox="1"/>
          <p:nvPr/>
        </p:nvSpPr>
        <p:spPr>
          <a:xfrm>
            <a:off x="2891641" y="3809480"/>
            <a:ext cx="5973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Foster an entrepreneurial mindset, </a:t>
            </a:r>
          </a:p>
          <a:p>
            <a:pPr algn="ctr"/>
            <a:r>
              <a:rPr lang="en-GB" sz="2000" dirty="0"/>
              <a:t>build entrepreneurial skills to </a:t>
            </a:r>
          </a:p>
          <a:p>
            <a:pPr algn="ctr"/>
            <a:r>
              <a:rPr lang="en-GB" sz="2000" dirty="0"/>
              <a:t>enhance and scale the impact of research </a:t>
            </a:r>
          </a:p>
          <a:p>
            <a:pPr algn="ctr"/>
            <a:r>
              <a:rPr lang="en-GB" sz="2000" dirty="0"/>
              <a:t>in areas where there is top-down </a:t>
            </a:r>
          </a:p>
          <a:p>
            <a:pPr algn="ctr"/>
            <a:r>
              <a:rPr lang="en-GB" sz="2000" dirty="0"/>
              <a:t>or bottom-up impetus for action!</a:t>
            </a:r>
          </a:p>
        </p:txBody>
      </p:sp>
    </p:spTree>
    <p:extLst>
      <p:ext uri="{BB962C8B-B14F-4D97-AF65-F5344CB8AC3E}">
        <p14:creationId xmlns:p14="http://schemas.microsoft.com/office/powerpoint/2010/main" val="7524699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292549-82C1-854E-9357-F56873DD8D6A}"/>
              </a:ext>
            </a:extLst>
          </p:cNvPr>
          <p:cNvSpPr/>
          <p:nvPr/>
        </p:nvSpPr>
        <p:spPr>
          <a:xfrm>
            <a:off x="4952658" y="2366679"/>
            <a:ext cx="2307288" cy="149968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Tahoma"/>
                <a:cs typeface="Tahoma"/>
              </a:rPr>
              <a:t>Consultancy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7F59AB-09FA-F941-853A-8C7F73958DB4}"/>
              </a:ext>
            </a:extLst>
          </p:cNvPr>
          <p:cNvSpPr/>
          <p:nvPr/>
        </p:nvSpPr>
        <p:spPr>
          <a:xfrm>
            <a:off x="2129027" y="2372555"/>
            <a:ext cx="2307288" cy="149968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prstClr val="white"/>
                </a:solidFill>
                <a:latin typeface="Tahoma"/>
                <a:cs typeface="Tahoma"/>
              </a:rPr>
              <a:t>Research Tools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77AD9D-C477-B146-89A5-579FF710602D}"/>
              </a:ext>
            </a:extLst>
          </p:cNvPr>
          <p:cNvSpPr/>
          <p:nvPr/>
        </p:nvSpPr>
        <p:spPr>
          <a:xfrm>
            <a:off x="3354556" y="4154076"/>
            <a:ext cx="2307288" cy="149968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prstClr val="white"/>
                </a:solidFill>
                <a:latin typeface="Tahoma"/>
                <a:cs typeface="Tahoma"/>
              </a:rPr>
              <a:t>Software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5E6312-E883-6D48-98A0-6008B8628C2B}"/>
              </a:ext>
            </a:extLst>
          </p:cNvPr>
          <p:cNvSpPr/>
          <p:nvPr/>
        </p:nvSpPr>
        <p:spPr>
          <a:xfrm>
            <a:off x="7776291" y="2372555"/>
            <a:ext cx="2307288" cy="149968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prstClr val="white"/>
                </a:solidFill>
                <a:latin typeface="Tahoma"/>
                <a:cs typeface="Tahoma"/>
              </a:rPr>
              <a:t>Social Enterprise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57C07E-4721-3346-8F4F-AA72D9FD0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96" y="-32078"/>
            <a:ext cx="11074342" cy="1325563"/>
          </a:xfrm>
        </p:spPr>
        <p:txBody>
          <a:bodyPr/>
          <a:lstStyle/>
          <a:p>
            <a:r>
              <a:rPr lang="en-GB" sz="2400" dirty="0">
                <a:latin typeface="Tahoma"/>
                <a:ea typeface="Tahoma"/>
                <a:cs typeface="Tahoma"/>
              </a:rPr>
              <a:t>Arts, Humanities and Social Sciences at Cambridge Enterprise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A38DC65-015F-4F52-9E1D-02DDB2989452}"/>
              </a:ext>
            </a:extLst>
          </p:cNvPr>
          <p:cNvCxnSpPr>
            <a:cxnSpLocks/>
          </p:cNvCxnSpPr>
          <p:nvPr/>
        </p:nvCxnSpPr>
        <p:spPr>
          <a:xfrm>
            <a:off x="566796" y="1857895"/>
            <a:ext cx="11023521" cy="118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333B76-95FE-4DBE-A0D6-078980C71A16}"/>
              </a:ext>
            </a:extLst>
          </p:cNvPr>
          <p:cNvSpPr txBox="1"/>
          <p:nvPr/>
        </p:nvSpPr>
        <p:spPr>
          <a:xfrm>
            <a:off x="4159724" y="1299754"/>
            <a:ext cx="414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AHSS </a:t>
            </a:r>
            <a:r>
              <a:rPr lang="en-GB" dirty="0">
                <a:latin typeface="+mj-lt"/>
              </a:rPr>
              <a:t>Knowledge</a:t>
            </a:r>
            <a:r>
              <a:rPr lang="en-GB" dirty="0"/>
              <a:t> Transfer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012482-E215-4DB7-82FB-75015DEE2E6C}"/>
              </a:ext>
            </a:extLst>
          </p:cNvPr>
          <p:cNvSpPr/>
          <p:nvPr/>
        </p:nvSpPr>
        <p:spPr>
          <a:xfrm>
            <a:off x="6530158" y="4154076"/>
            <a:ext cx="2307288" cy="148780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lvl="0" algn="ctr"/>
            <a:r>
              <a:rPr lang="en-US" b="1" dirty="0">
                <a:latin typeface="Tahoma"/>
                <a:cs typeface="Tahoma"/>
              </a:rPr>
              <a:t>Something new! </a:t>
            </a:r>
          </a:p>
        </p:txBody>
      </p:sp>
    </p:spTree>
    <p:extLst>
      <p:ext uri="{BB962C8B-B14F-4D97-AF65-F5344CB8AC3E}">
        <p14:creationId xmlns:p14="http://schemas.microsoft.com/office/powerpoint/2010/main" val="1086610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7AC52-1F60-4A7B-9872-BA63B64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00" y="457201"/>
            <a:ext cx="5047324" cy="725213"/>
          </a:xfrm>
        </p:spPr>
        <p:txBody>
          <a:bodyPr/>
          <a:lstStyle/>
          <a:p>
            <a:r>
              <a:rPr lang="en-GB" dirty="0"/>
              <a:t>Humanities Innovation Week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8857BB-7F0B-43DF-868F-175D88D6CE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437D18-EB80-4E78-9AFB-8CB9187C3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598" y="671487"/>
            <a:ext cx="4863593" cy="1985280"/>
          </a:xfrm>
          <a:prstGeom prst="rect">
            <a:avLst/>
          </a:prstGeom>
        </p:spPr>
      </p:pic>
      <p:pic>
        <p:nvPicPr>
          <p:cNvPr id="8" name="Picture Placeholder 2">
            <a:extLst>
              <a:ext uri="{FF2B5EF4-FFF2-40B4-BE49-F238E27FC236}">
                <a16:creationId xmlns:a16="http://schemas.microsoft.com/office/drawing/2014/main" id="{A3C80195-F4BD-482A-8920-6E520A74B7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98" r="23258" b="23857"/>
          <a:stretch/>
        </p:blipFill>
        <p:spPr>
          <a:xfrm>
            <a:off x="6735598" y="2841276"/>
            <a:ext cx="4863593" cy="29634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C8331E-1150-469A-A68E-3FE7A54DD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119" y="2174722"/>
            <a:ext cx="1524000" cy="1428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D97971-63F7-423D-B5AC-82D216C82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37" y="3429000"/>
            <a:ext cx="4465378" cy="23757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6E1B9A-EBFE-479C-8506-F53C3371386A}"/>
              </a:ext>
            </a:extLst>
          </p:cNvPr>
          <p:cNvSpPr txBox="1"/>
          <p:nvPr/>
        </p:nvSpPr>
        <p:spPr>
          <a:xfrm>
            <a:off x="490636" y="1664127"/>
            <a:ext cx="45714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User-focussed design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Business model canvas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 structured pitch deck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Promise to support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FF0CF1-48F7-478B-BB0B-6DF80AAE6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2119" y="3818417"/>
            <a:ext cx="1524000" cy="198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54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4313E-DD20-435C-AB25-8E5EB0149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99" y="702470"/>
            <a:ext cx="3932237" cy="531017"/>
          </a:xfrm>
        </p:spPr>
        <p:txBody>
          <a:bodyPr/>
          <a:lstStyle/>
          <a:p>
            <a:r>
              <a:rPr lang="en-GB" dirty="0"/>
              <a:t>Creative Cambridge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CF7D7-9101-4263-B443-12BDDF5A03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D7817D-205A-4051-BA9C-59B5A3860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23" y="1367130"/>
            <a:ext cx="8765629" cy="25576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2C608C-21B8-4DEA-9189-908D12136F50}"/>
              </a:ext>
            </a:extLst>
          </p:cNvPr>
          <p:cNvSpPr txBox="1"/>
          <p:nvPr/>
        </p:nvSpPr>
        <p:spPr>
          <a:xfrm>
            <a:off x="561123" y="4058383"/>
            <a:ext cx="11069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Making a community visible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Positioning commercialisation as a tool within existing best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Active network management long after the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Giving context to interactions – not just “nice to meet you”</a:t>
            </a:r>
          </a:p>
        </p:txBody>
      </p:sp>
    </p:spTree>
    <p:extLst>
      <p:ext uri="{BB962C8B-B14F-4D97-AF65-F5344CB8AC3E}">
        <p14:creationId xmlns:p14="http://schemas.microsoft.com/office/powerpoint/2010/main" val="26789763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C3EE3-765E-48EB-B685-25D70EBFCD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45720" rIns="91440" bIns="45720" rtlCol="0" anchor="t">
            <a:normAutofit/>
          </a:bodyPr>
          <a:lstStyle/>
          <a:p>
            <a:r>
              <a:rPr lang="en-GB" sz="2400">
                <a:latin typeface="Tahoma"/>
                <a:ea typeface="Tahoma"/>
                <a:cs typeface="Tahoma"/>
              </a:rPr>
              <a:t>Thank </a:t>
            </a:r>
            <a:r>
              <a:rPr lang="en-GB">
                <a:latin typeface="Tahoma"/>
                <a:ea typeface="Tahoma"/>
                <a:cs typeface="Tahoma"/>
              </a:rPr>
              <a:t>you 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207541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br>
              <a:rPr lang="nl-NL" sz="3100" dirty="0">
                <a:latin typeface="Garamond" panose="02020404030301010803" pitchFamily="18" charset="0"/>
              </a:rPr>
            </a:br>
            <a:r>
              <a:rPr lang="nl-NL" sz="3100" b="1" dirty="0">
                <a:solidFill>
                  <a:srgbClr val="820000"/>
                </a:solidFill>
                <a:latin typeface="Garamond" panose="02020404030301010803" pitchFamily="18" charset="0"/>
              </a:rPr>
              <a:t>Magnus Gulbrandsen  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r>
              <a:rPr lang="en-AU" sz="2500" i="1" dirty="0">
                <a:latin typeface="Garamond" panose="02020404030301010803" pitchFamily="18" charset="0"/>
              </a:rPr>
              <a:t>Professor in TIK Centre for Technology, Innovation, and Culture, Oslo, Norway 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</p:txBody>
      </p:sp>
    </p:spTree>
    <p:extLst>
      <p:ext uri="{BB962C8B-B14F-4D97-AF65-F5344CB8AC3E}">
        <p14:creationId xmlns:p14="http://schemas.microsoft.com/office/powerpoint/2010/main" val="15370901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745" y="474227"/>
            <a:ext cx="11670030" cy="3313355"/>
          </a:xfrm>
        </p:spPr>
        <p:txBody>
          <a:bodyPr>
            <a:noAutofit/>
          </a:bodyPr>
          <a:lstStyle/>
          <a:p>
            <a:r>
              <a:rPr lang="en-GB" sz="8000" b="1" noProof="0" dirty="0">
                <a:solidFill>
                  <a:schemeClr val="tx2"/>
                </a:solidFill>
              </a:rPr>
              <a:t>Academic entrepreneurship and TTOs: narrow, broad and holistic views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84724"/>
            <a:ext cx="9144000" cy="2425849"/>
          </a:xfrm>
        </p:spPr>
        <p:txBody>
          <a:bodyPr>
            <a:normAutofit lnSpcReduction="10000"/>
          </a:bodyPr>
          <a:lstStyle/>
          <a:p>
            <a:r>
              <a:rPr lang="en-GB" b="1" noProof="0" dirty="0"/>
              <a:t>Magnus Gulbrandsen, Professor</a:t>
            </a:r>
          </a:p>
          <a:p>
            <a:r>
              <a:rPr lang="en-GB" noProof="0" dirty="0"/>
              <a:t>Oslo Institute for Research on the Impact of Science (OSIRIS), TIK Centre for Technology, Innovation and Culture, University of Oslo</a:t>
            </a:r>
          </a:p>
          <a:p>
            <a:endParaRPr lang="en-GB" noProof="0" dirty="0"/>
          </a:p>
          <a:p>
            <a:r>
              <a:rPr lang="en-GB" i="1" noProof="0" dirty="0"/>
              <a:t>Conference: AESIS Impact of Science 2021</a:t>
            </a:r>
          </a:p>
          <a:p>
            <a:r>
              <a:rPr lang="en-GB" i="1" noProof="0" dirty="0"/>
              <a:t>Cape Town (digital), 23-25 June 2021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-250521" y="3955914"/>
            <a:ext cx="1280568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798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">
            <a:extLst>
              <a:ext uri="{FF2B5EF4-FFF2-40B4-BE49-F238E27FC236}">
                <a16:creationId xmlns:a16="http://schemas.microsoft.com/office/drawing/2014/main" id="{91B614A3-82B7-4B64-B0C7-931D8A2FB51B}"/>
              </a:ext>
            </a:extLst>
          </p:cNvPr>
          <p:cNvSpPr txBox="1">
            <a:spLocks/>
          </p:cNvSpPr>
          <p:nvPr/>
        </p:nvSpPr>
        <p:spPr bwMode="auto">
          <a:xfrm>
            <a:off x="1939925" y="4221164"/>
            <a:ext cx="38179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2800">
                <a:solidFill>
                  <a:schemeClr val="tx2"/>
                </a:solidFill>
              </a:rPr>
              <a:t>A-Prof David Priilaid</a:t>
            </a:r>
            <a:r>
              <a:rPr lang="en-ZA" altLang="en-US" sz="3600">
                <a:solidFill>
                  <a:schemeClr val="tx2"/>
                </a:solidFill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chemeClr val="tx2"/>
                </a:solidFill>
              </a:rPr>
              <a:t>School of Management Studies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chemeClr val="tx2"/>
                </a:solidFill>
              </a:rPr>
              <a:t>University of Cape Town</a:t>
            </a:r>
          </a:p>
        </p:txBody>
      </p:sp>
      <p:sp>
        <p:nvSpPr>
          <p:cNvPr id="3075" name="Title 3">
            <a:extLst>
              <a:ext uri="{FF2B5EF4-FFF2-40B4-BE49-F238E27FC236}">
                <a16:creationId xmlns:a16="http://schemas.microsoft.com/office/drawing/2014/main" id="{C6BBB5F7-75A6-48D0-ABA3-FE7E227C6AE8}"/>
              </a:ext>
            </a:extLst>
          </p:cNvPr>
          <p:cNvSpPr txBox="1">
            <a:spLocks/>
          </p:cNvSpPr>
          <p:nvPr/>
        </p:nvSpPr>
        <p:spPr bwMode="auto">
          <a:xfrm>
            <a:off x="8401051" y="6092826"/>
            <a:ext cx="20875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2000">
                <a:solidFill>
                  <a:schemeClr val="bg1"/>
                </a:solidFill>
              </a:rPr>
              <a:t>James Dean</a:t>
            </a:r>
          </a:p>
        </p:txBody>
      </p:sp>
      <p:pic>
        <p:nvPicPr>
          <p:cNvPr id="3076" name="Picture 9">
            <a:extLst>
              <a:ext uri="{FF2B5EF4-FFF2-40B4-BE49-F238E27FC236}">
                <a16:creationId xmlns:a16="http://schemas.microsoft.com/office/drawing/2014/main" id="{890EFF71-78FE-4A8C-AA93-228519ACE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363538"/>
            <a:ext cx="4572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346D55D0-747D-4578-A6A5-EEB8D2C77E95}"/>
              </a:ext>
            </a:extLst>
          </p:cNvPr>
          <p:cNvSpPr txBox="1">
            <a:spLocks/>
          </p:cNvSpPr>
          <p:nvPr/>
        </p:nvSpPr>
        <p:spPr bwMode="auto">
          <a:xfrm>
            <a:off x="1697038" y="363539"/>
            <a:ext cx="4057650" cy="3629025"/>
          </a:xfrm>
          <a:prstGeom prst="rect">
            <a:avLst/>
          </a:prstGeom>
          <a:solidFill>
            <a:srgbClr val="CCFF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6500"/>
              </a:lnSpc>
              <a:spcBef>
                <a:spcPct val="0"/>
              </a:spcBef>
              <a:buNone/>
              <a:defRPr/>
            </a:pPr>
            <a:r>
              <a:rPr lang="en-ZA" altLang="en-US" sz="4400" b="1" dirty="0">
                <a:solidFill>
                  <a:srgbClr val="FF0000"/>
                </a:solidFill>
              </a:rPr>
              <a:t>Unlocking </a:t>
            </a:r>
            <a:r>
              <a:rPr lang="en-ZA" altLang="en-US" sz="4800" b="1" dirty="0">
                <a:solidFill>
                  <a:srgbClr val="FF0000"/>
                </a:solidFill>
              </a:rPr>
              <a:t>CREATIVITY</a:t>
            </a:r>
            <a:r>
              <a:rPr lang="en-ZA" altLang="en-US" sz="4400" b="1" dirty="0">
                <a:solidFill>
                  <a:srgbClr val="FF0000"/>
                </a:solidFill>
              </a:rPr>
              <a:t> in the</a:t>
            </a:r>
            <a:br>
              <a:rPr lang="en-ZA" altLang="en-US" sz="4400" b="1" dirty="0">
                <a:solidFill>
                  <a:srgbClr val="FF0000"/>
                </a:solidFill>
              </a:rPr>
            </a:br>
            <a:r>
              <a:rPr lang="en-ZA" altLang="en-US" sz="4400" b="1" dirty="0">
                <a:solidFill>
                  <a:srgbClr val="FF0000"/>
                </a:solidFill>
              </a:rPr>
              <a:t>21</a:t>
            </a:r>
            <a:r>
              <a:rPr lang="en-ZA" altLang="en-US" sz="4400" b="1" baseline="30000" dirty="0">
                <a:solidFill>
                  <a:srgbClr val="FF0000"/>
                </a:solidFill>
              </a:rPr>
              <a:t>st</a:t>
            </a:r>
            <a:r>
              <a:rPr lang="en-ZA" altLang="en-US" sz="4400" b="1" dirty="0">
                <a:solidFill>
                  <a:srgbClr val="FF0000"/>
                </a:solidFill>
              </a:rPr>
              <a:t> Century</a:t>
            </a:r>
          </a:p>
        </p:txBody>
      </p:sp>
      <p:pic>
        <p:nvPicPr>
          <p:cNvPr id="3078" name="Picture 3">
            <a:extLst>
              <a:ext uri="{FF2B5EF4-FFF2-40B4-BE49-F238E27FC236}">
                <a16:creationId xmlns:a16="http://schemas.microsoft.com/office/drawing/2014/main" id="{592FEC20-251E-4F47-B6F6-CC236B44A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0" y="5589588"/>
            <a:ext cx="11303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Starting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46157"/>
            <a:ext cx="10515600" cy="4585462"/>
          </a:xfrm>
        </p:spPr>
        <p:txBody>
          <a:bodyPr>
            <a:normAutofit/>
          </a:bodyPr>
          <a:lstStyle/>
          <a:p>
            <a:r>
              <a:rPr lang="en-GB" noProof="0" dirty="0"/>
              <a:t>Theme of this session: entrepreneurship</a:t>
            </a:r>
          </a:p>
          <a:p>
            <a:r>
              <a:rPr lang="en-GB" noProof="0" dirty="0"/>
              <a:t>Sub-question: </a:t>
            </a:r>
            <a:r>
              <a:rPr lang="en-GB" dirty="0"/>
              <a:t>How can and should science be made market-ready and how can you overcome the obstacles?</a:t>
            </a:r>
            <a:endParaRPr lang="en-GB" noProof="0" dirty="0"/>
          </a:p>
          <a:p>
            <a:r>
              <a:rPr lang="en-GB" noProof="0" dirty="0"/>
              <a:t>This is a common question – often asked by policymakers and university top managers – and the answer is often to establish a form of technology transfer office (TTO)</a:t>
            </a:r>
          </a:p>
          <a:p>
            <a:endParaRPr lang="en-GB" noProof="0" dirty="0"/>
          </a:p>
          <a:p>
            <a:r>
              <a:rPr lang="en-GB" dirty="0"/>
              <a:t>But </a:t>
            </a:r>
            <a:r>
              <a:rPr lang="en-GB" noProof="0" dirty="0"/>
              <a:t>is this a good question? What kind of response is a TTO?</a:t>
            </a:r>
          </a:p>
          <a:p>
            <a:r>
              <a:rPr lang="en-GB" dirty="0"/>
              <a:t>I will reflect on this using my experience from studies of and involvement in entrepreneurship, commercialisation and TTOs</a:t>
            </a:r>
            <a:endParaRPr lang="en-GB" noProof="0" dirty="0"/>
          </a:p>
          <a:p>
            <a:pPr marL="0" indent="0">
              <a:buNone/>
            </a:pP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2759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D8094-3434-44C1-BF11-A6017CC5A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Narrow</a:t>
            </a:r>
            <a:r>
              <a:rPr lang="nb-NO" dirty="0"/>
              <a:t>, </a:t>
            </a:r>
            <a:r>
              <a:rPr lang="nb-NO" dirty="0" err="1"/>
              <a:t>broad</a:t>
            </a:r>
            <a:r>
              <a:rPr lang="nb-NO" dirty="0"/>
              <a:t> and </a:t>
            </a:r>
            <a:r>
              <a:rPr lang="nb-NO" dirty="0" err="1"/>
              <a:t>holistic</a:t>
            </a:r>
            <a:r>
              <a:rPr lang="nb-NO" dirty="0"/>
              <a:t> </a:t>
            </a:r>
            <a:r>
              <a:rPr lang="nb-NO" dirty="0" err="1"/>
              <a:t>views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2307F-428A-44CA-AC26-C7AFC44C27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80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Entrepreneurial Process - FEMME">
            <a:extLst>
              <a:ext uri="{FF2B5EF4-FFF2-40B4-BE49-F238E27FC236}">
                <a16:creationId xmlns:a16="http://schemas.microsoft.com/office/drawing/2014/main" id="{46B77D96-C00B-45AF-9D04-0F47CCD1E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30276" b="-1"/>
          <a:stretch/>
        </p:blipFill>
        <p:spPr bwMode="auto">
          <a:xfrm>
            <a:off x="191086" y="171715"/>
            <a:ext cx="5813197" cy="6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ntrepreneurship: Definition, Origin, Concept">
            <a:extLst>
              <a:ext uri="{FF2B5EF4-FFF2-40B4-BE49-F238E27FC236}">
                <a16:creationId xmlns:a16="http://schemas.microsoft.com/office/drawing/2014/main" id="{6B422E07-5868-4436-B3D6-4F61596FE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5" b="12281"/>
          <a:stretch/>
        </p:blipFill>
        <p:spPr bwMode="auto">
          <a:xfrm>
            <a:off x="6196929" y="171716"/>
            <a:ext cx="5803986" cy="31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7th UNESCO-APEID Meeting on Entrepreneurship Education | UNESCO Bangkok">
            <a:extLst>
              <a:ext uri="{FF2B5EF4-FFF2-40B4-BE49-F238E27FC236}">
                <a16:creationId xmlns:a16="http://schemas.microsoft.com/office/drawing/2014/main" id="{1D8E4018-EE6D-4AD9-8937-5F7CFECF9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7"/>
          <a:stretch/>
        </p:blipFill>
        <p:spPr bwMode="auto">
          <a:xfrm>
            <a:off x="6196929" y="3514856"/>
            <a:ext cx="5786386" cy="2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268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36C9C-384B-44C3-AB0A-D3E3C7E65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nb-NO" sz="4000">
                <a:solidFill>
                  <a:srgbClr val="FFFFFF"/>
                </a:solidFill>
              </a:rPr>
              <a:t>The narrow perspective</a:t>
            </a:r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EE34A30-C659-4A1F-B2B0-AF1A2EF41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GB" dirty="0"/>
              <a:t>Entrepreneurship is primarily seen as the establishment of a new (commercial) firm</a:t>
            </a:r>
          </a:p>
          <a:p>
            <a:r>
              <a:rPr lang="en-GB" dirty="0"/>
              <a:t>The founder is called an entrepreneur, or an academic/student entrepreneur when we talk about cases from universities</a:t>
            </a:r>
          </a:p>
          <a:p>
            <a:r>
              <a:rPr lang="en-GB" dirty="0"/>
              <a:t>A main challenge is to get more people to become entrepreneurs, and TTOs and other organisations are set up to help them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56912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A88F0-CFD6-400F-8D54-9149458D5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The </a:t>
            </a:r>
            <a:r>
              <a:rPr lang="nb-NO" dirty="0" err="1"/>
              <a:t>narrow</a:t>
            </a:r>
            <a:r>
              <a:rPr lang="nb-NO" dirty="0"/>
              <a:t> </a:t>
            </a:r>
            <a:r>
              <a:rPr lang="nb-NO" dirty="0" err="1"/>
              <a:t>view</a:t>
            </a:r>
            <a:r>
              <a:rPr lang="nb-NO" dirty="0"/>
              <a:t>: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thoughts</a:t>
            </a: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45D5889-A054-403B-9D66-3533321F12E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04615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74613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115" y="348257"/>
            <a:ext cx="10953345" cy="1016520"/>
          </a:xfrm>
        </p:spPr>
        <p:txBody>
          <a:bodyPr>
            <a:normAutofit/>
          </a:bodyPr>
          <a:lstStyle/>
          <a:p>
            <a:r>
              <a:rPr lang="en-GB" sz="6600" b="1" noProof="0" dirty="0">
                <a:solidFill>
                  <a:schemeClr val="tx2"/>
                </a:solidFill>
              </a:rPr>
              <a:t>4400 Norwegian researchers</a:t>
            </a:r>
          </a:p>
        </p:txBody>
      </p:sp>
      <p:pic>
        <p:nvPicPr>
          <p:cNvPr id="2050" name="Picture 2" descr="C:\Users\taranmt\AppData\Local\Microsoft\Windows\Temporary Internet Files\Content.Outlook\UAAB8USF\iceberg-clevenger-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906" y="1703584"/>
            <a:ext cx="6614809" cy="501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372893" y="1703584"/>
          <a:ext cx="11446213" cy="5047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0145" y="1815830"/>
            <a:ext cx="45914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In the last three years I have…:</a:t>
            </a:r>
          </a:p>
        </p:txBody>
      </p:sp>
      <p:sp>
        <p:nvSpPr>
          <p:cNvPr id="4" name="Rektangel 3"/>
          <p:cNvSpPr/>
          <p:nvPr/>
        </p:nvSpPr>
        <p:spPr>
          <a:xfrm>
            <a:off x="3009207" y="2185162"/>
            <a:ext cx="2256699" cy="641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2477194" y="5975766"/>
            <a:ext cx="2788712" cy="64116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3"/>
          <p:cNvSpPr/>
          <p:nvPr/>
        </p:nvSpPr>
        <p:spPr>
          <a:xfrm>
            <a:off x="2794636" y="3659632"/>
            <a:ext cx="2429118" cy="8545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072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OCIAL ENTREPRENEURSHIP PROGRAM (SEP) – PDCC">
            <a:extLst>
              <a:ext uri="{FF2B5EF4-FFF2-40B4-BE49-F238E27FC236}">
                <a16:creationId xmlns:a16="http://schemas.microsoft.com/office/drawing/2014/main" id="{285251D5-B5C4-4A76-817E-0EDC1D526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939860"/>
            <a:ext cx="5294716" cy="297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Benefits of Social Entrepreneurship Training for Nonprofits -  Philanthropy University">
            <a:extLst>
              <a:ext uri="{FF2B5EF4-FFF2-40B4-BE49-F238E27FC236}">
                <a16:creationId xmlns:a16="http://schemas.microsoft.com/office/drawing/2014/main" id="{BB223374-E639-4C46-90C6-C1D9FA446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17" y="1661889"/>
            <a:ext cx="5294715" cy="353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864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4000" noProof="0">
                <a:solidFill>
                  <a:srgbClr val="FFFFFF"/>
                </a:solidFill>
              </a:rPr>
              <a:t>The broad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GB" sz="3200" noProof="0" dirty="0"/>
              <a:t>Entrepreneurship is about creating and implementing ‘something new’</a:t>
            </a:r>
          </a:p>
          <a:p>
            <a:r>
              <a:rPr lang="en-GB" sz="3200" noProof="0" dirty="0"/>
              <a:t>It does not have to be a firm – the main emphasis is on creativity and its results</a:t>
            </a:r>
          </a:p>
          <a:p>
            <a:r>
              <a:rPr lang="en-GB" sz="3200" noProof="0" dirty="0"/>
              <a:t>TTOs may have a role in promoting creativity, but the role of the wider research and teaching environment is more important</a:t>
            </a:r>
          </a:p>
          <a:p>
            <a:endParaRPr lang="en-GB" sz="3200" noProof="0" dirty="0"/>
          </a:p>
        </p:txBody>
      </p:sp>
    </p:spTree>
    <p:extLst>
      <p:ext uri="{BB962C8B-B14F-4D97-AF65-F5344CB8AC3E}">
        <p14:creationId xmlns:p14="http://schemas.microsoft.com/office/powerpoint/2010/main" val="29375475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2C971-BE05-451A-B507-ABDEC4ECE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The </a:t>
            </a:r>
            <a:r>
              <a:rPr lang="nb-NO" dirty="0" err="1"/>
              <a:t>broad</a:t>
            </a:r>
            <a:r>
              <a:rPr lang="nb-NO" dirty="0"/>
              <a:t> </a:t>
            </a:r>
            <a:r>
              <a:rPr lang="nb-NO" dirty="0" err="1"/>
              <a:t>view</a:t>
            </a:r>
            <a:r>
              <a:rPr lang="nb-NO" dirty="0"/>
              <a:t> –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thoughts</a:t>
            </a: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6E2A753-9F6F-41F8-B633-1CF4A6730D9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04615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01088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divers make a formation above the clouds">
            <a:extLst>
              <a:ext uri="{FF2B5EF4-FFF2-40B4-BE49-F238E27FC236}">
                <a16:creationId xmlns:a16="http://schemas.microsoft.com/office/drawing/2014/main" id="{436FD2D9-F965-457F-AB78-199DA298F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A5F24-4257-45F4-8112-7D31B6C1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The holistic view</a:t>
            </a:r>
          </a:p>
        </p:txBody>
      </p:sp>
    </p:spTree>
    <p:extLst>
      <p:ext uri="{BB962C8B-B14F-4D97-AF65-F5344CB8AC3E}">
        <p14:creationId xmlns:p14="http://schemas.microsoft.com/office/powerpoint/2010/main" val="2742304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3">
            <a:extLst>
              <a:ext uri="{FF2B5EF4-FFF2-40B4-BE49-F238E27FC236}">
                <a16:creationId xmlns:a16="http://schemas.microsoft.com/office/drawing/2014/main" id="{83E7F0C9-E7EE-4E0D-A932-97EDB4B73490}"/>
              </a:ext>
            </a:extLst>
          </p:cNvPr>
          <p:cNvSpPr txBox="1">
            <a:spLocks/>
          </p:cNvSpPr>
          <p:nvPr/>
        </p:nvSpPr>
        <p:spPr bwMode="auto">
          <a:xfrm>
            <a:off x="1855788" y="5048251"/>
            <a:ext cx="3960812" cy="1223963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GB" sz="2000" i="1" dirty="0">
                <a:solidFill>
                  <a:srgbClr val="0000FF"/>
                </a:solidFill>
              </a:rPr>
              <a:t>I want to extol the crucial importance of imagination.</a:t>
            </a:r>
            <a:r>
              <a:rPr lang="en-GB" sz="2800" dirty="0">
                <a:solidFill>
                  <a:srgbClr val="0000FF"/>
                </a:solidFill>
              </a:rPr>
              <a:t> </a:t>
            </a:r>
          </a:p>
          <a:p>
            <a:pPr algn="r">
              <a:defRPr/>
            </a:pPr>
            <a:endParaRPr lang="en-GB" sz="1400" dirty="0">
              <a:solidFill>
                <a:srgbClr val="0000FF"/>
              </a:solidFill>
            </a:endParaRPr>
          </a:p>
          <a:p>
            <a:pPr algn="r">
              <a:defRPr/>
            </a:pPr>
            <a:r>
              <a:rPr lang="en-GB" sz="1400" dirty="0">
                <a:solidFill>
                  <a:srgbClr val="0000FF"/>
                </a:solidFill>
              </a:rPr>
              <a:t>J. K. Rowling</a:t>
            </a:r>
            <a:endParaRPr lang="en-ZA" sz="1400" dirty="0">
              <a:solidFill>
                <a:srgbClr val="0000FF"/>
              </a:solidFill>
            </a:endParaRPr>
          </a:p>
        </p:txBody>
      </p:sp>
      <p:sp>
        <p:nvSpPr>
          <p:cNvPr id="4099" name="Title 3">
            <a:extLst>
              <a:ext uri="{FF2B5EF4-FFF2-40B4-BE49-F238E27FC236}">
                <a16:creationId xmlns:a16="http://schemas.microsoft.com/office/drawing/2014/main" id="{B52448E7-A6B4-4704-875A-C95CEAD7A14D}"/>
              </a:ext>
            </a:extLst>
          </p:cNvPr>
          <p:cNvSpPr txBox="1">
            <a:spLocks/>
          </p:cNvSpPr>
          <p:nvPr/>
        </p:nvSpPr>
        <p:spPr bwMode="auto">
          <a:xfrm>
            <a:off x="8401051" y="6092826"/>
            <a:ext cx="20875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2000">
                <a:solidFill>
                  <a:schemeClr val="bg1"/>
                </a:solidFill>
              </a:rPr>
              <a:t>James Dean</a:t>
            </a:r>
          </a:p>
        </p:txBody>
      </p:sp>
      <p:sp>
        <p:nvSpPr>
          <p:cNvPr id="2056" name="Title 3">
            <a:extLst>
              <a:ext uri="{FF2B5EF4-FFF2-40B4-BE49-F238E27FC236}">
                <a16:creationId xmlns:a16="http://schemas.microsoft.com/office/drawing/2014/main" id="{1F2AC7A1-8C9E-4A33-827C-07D4234EAC9D}"/>
              </a:ext>
            </a:extLst>
          </p:cNvPr>
          <p:cNvSpPr txBox="1">
            <a:spLocks/>
          </p:cNvSpPr>
          <p:nvPr/>
        </p:nvSpPr>
        <p:spPr bwMode="auto">
          <a:xfrm>
            <a:off x="6311901" y="260351"/>
            <a:ext cx="3960813" cy="1223963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GB" sz="2000" i="1" dirty="0">
                <a:solidFill>
                  <a:srgbClr val="0000FF"/>
                </a:solidFill>
              </a:rPr>
              <a:t>The true sign of intelligence is not knowledge but imagination.</a:t>
            </a:r>
            <a:r>
              <a:rPr lang="en-GB" sz="2800" dirty="0">
                <a:solidFill>
                  <a:srgbClr val="0000FF"/>
                </a:solidFill>
              </a:rPr>
              <a:t> </a:t>
            </a:r>
          </a:p>
          <a:p>
            <a:pPr algn="r">
              <a:defRPr/>
            </a:pPr>
            <a:endParaRPr lang="en-GB" sz="1400" dirty="0">
              <a:solidFill>
                <a:srgbClr val="0000FF"/>
              </a:solidFill>
            </a:endParaRPr>
          </a:p>
          <a:p>
            <a:pPr algn="r">
              <a:defRPr/>
            </a:pPr>
            <a:r>
              <a:rPr lang="en-GB" sz="1400" dirty="0">
                <a:solidFill>
                  <a:srgbClr val="0000FF"/>
                </a:solidFill>
              </a:rPr>
              <a:t>Albert Einstein</a:t>
            </a:r>
            <a:endParaRPr lang="en-ZA" sz="1400" dirty="0">
              <a:solidFill>
                <a:srgbClr val="0000FF"/>
              </a:solidFill>
            </a:endParaRPr>
          </a:p>
        </p:txBody>
      </p:sp>
      <p:pic>
        <p:nvPicPr>
          <p:cNvPr id="4101" name="Picture 4" descr="http://4.bp.blogspot.com/_gC3IZzsqvLg/SJtw_x8rutI/AAAAAAAAB6g/rec6hgMgaGI/s400/J.K.+Rowling-crop.JPG">
            <a:extLst>
              <a:ext uri="{FF2B5EF4-FFF2-40B4-BE49-F238E27FC236}">
                <a16:creationId xmlns:a16="http://schemas.microsoft.com/office/drawing/2014/main" id="{36C00034-72C7-4E4D-90D4-79A5B50C3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8" y="288926"/>
            <a:ext cx="278765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0">
            <a:extLst>
              <a:ext uri="{FF2B5EF4-FFF2-40B4-BE49-F238E27FC236}">
                <a16:creationId xmlns:a16="http://schemas.microsoft.com/office/drawing/2014/main" id="{8C5B24C8-2ECD-4332-BA87-293FF8EF6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949450"/>
            <a:ext cx="338455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ne in a crowd">
            <a:extLst>
              <a:ext uri="{FF2B5EF4-FFF2-40B4-BE49-F238E27FC236}">
                <a16:creationId xmlns:a16="http://schemas.microsoft.com/office/drawing/2014/main" id="{1A8493C4-7421-4C6A-82A6-FB03A6E51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49" r="12459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9FE05-4777-448D-B637-1466B4A63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428624"/>
            <a:ext cx="4840010" cy="5991225"/>
          </a:xfrm>
        </p:spPr>
        <p:txBody>
          <a:bodyPr>
            <a:noAutofit/>
          </a:bodyPr>
          <a:lstStyle/>
          <a:p>
            <a:r>
              <a:rPr lang="en-GB" dirty="0"/>
              <a:t>Entrepreneurs are part of a larger system – they need champions and other helpers, and they often encounter resistance</a:t>
            </a:r>
          </a:p>
          <a:p>
            <a:r>
              <a:rPr lang="en-GB" dirty="0"/>
              <a:t>Few people may become entrepreneurs, but many can find themselves as potential champions or critics</a:t>
            </a:r>
          </a:p>
          <a:p>
            <a:r>
              <a:rPr lang="en-GB" dirty="0"/>
              <a:t>What can universities do to stimulate champions and make critics act constructively?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57300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dirty="0" err="1"/>
              <a:t>Constructive</a:t>
            </a:r>
            <a:r>
              <a:rPr lang="nb-NO" noProof="0" dirty="0"/>
              <a:t> </a:t>
            </a:r>
            <a:r>
              <a:rPr lang="nb-NO" noProof="0" dirty="0" err="1"/>
              <a:t>criticism</a:t>
            </a:r>
            <a:r>
              <a:rPr lang="nb-NO" noProof="0" dirty="0"/>
              <a:t>?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7" y="2790924"/>
            <a:ext cx="23812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ildeforklaring formet som en ellipse 3"/>
          <p:cNvSpPr/>
          <p:nvPr/>
        </p:nvSpPr>
        <p:spPr>
          <a:xfrm>
            <a:off x="2161700" y="2179382"/>
            <a:ext cx="1944216" cy="1296144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Will it work in practice?</a:t>
            </a:r>
          </a:p>
        </p:txBody>
      </p:sp>
      <p:sp>
        <p:nvSpPr>
          <p:cNvPr id="6" name="Bildeforklaring formet som en ellipse 5"/>
          <p:cNvSpPr/>
          <p:nvPr/>
        </p:nvSpPr>
        <p:spPr>
          <a:xfrm>
            <a:off x="2444075" y="2842568"/>
            <a:ext cx="1944216" cy="1296144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Could it be dangerous?</a:t>
            </a:r>
          </a:p>
        </p:txBody>
      </p:sp>
      <p:sp>
        <p:nvSpPr>
          <p:cNvPr id="7" name="Bildeforklaring formet som en ellipse 6"/>
          <p:cNvSpPr/>
          <p:nvPr/>
        </p:nvSpPr>
        <p:spPr>
          <a:xfrm>
            <a:off x="2355280" y="3631102"/>
            <a:ext cx="2077744" cy="1296144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Do we know anything about it at all?</a:t>
            </a:r>
          </a:p>
        </p:txBody>
      </p:sp>
      <p:sp>
        <p:nvSpPr>
          <p:cNvPr id="8" name="Bildeforklaring formet som en ellipse 7"/>
          <p:cNvSpPr/>
          <p:nvPr/>
        </p:nvSpPr>
        <p:spPr>
          <a:xfrm>
            <a:off x="2422044" y="4555646"/>
            <a:ext cx="1944216" cy="1296144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Will our users accept this new thing?</a:t>
            </a:r>
          </a:p>
        </p:txBody>
      </p:sp>
      <p:sp>
        <p:nvSpPr>
          <p:cNvPr id="9" name="Bildeforklaring formet som en ellipse 8"/>
          <p:cNvSpPr/>
          <p:nvPr/>
        </p:nvSpPr>
        <p:spPr>
          <a:xfrm>
            <a:off x="3493848" y="1872686"/>
            <a:ext cx="1944216" cy="1296144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Can we really afford this?</a:t>
            </a:r>
          </a:p>
        </p:txBody>
      </p:sp>
      <p:sp>
        <p:nvSpPr>
          <p:cNvPr id="10" name="Bildeforklaring formet som en ellipse 9"/>
          <p:cNvSpPr/>
          <p:nvPr/>
        </p:nvSpPr>
        <p:spPr>
          <a:xfrm>
            <a:off x="3668211" y="2713356"/>
            <a:ext cx="1944216" cy="1296144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Who’s got time to work on it?</a:t>
            </a:r>
          </a:p>
        </p:txBody>
      </p:sp>
      <p:sp>
        <p:nvSpPr>
          <p:cNvPr id="11" name="Bildeforklaring formet som en ellipse 10"/>
          <p:cNvSpPr/>
          <p:nvPr/>
        </p:nvSpPr>
        <p:spPr>
          <a:xfrm>
            <a:off x="3690155" y="3208203"/>
            <a:ext cx="1944216" cy="1296144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Do we know if it is sustainable?</a:t>
            </a:r>
          </a:p>
        </p:txBody>
      </p:sp>
      <p:sp>
        <p:nvSpPr>
          <p:cNvPr id="12" name="Bildeforklaring formet som en ellipse 11"/>
          <p:cNvSpPr/>
          <p:nvPr/>
        </p:nvSpPr>
        <p:spPr>
          <a:xfrm>
            <a:off x="3547721" y="4108794"/>
            <a:ext cx="1944216" cy="1296144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Do we have competence for this? </a:t>
            </a:r>
          </a:p>
        </p:txBody>
      </p:sp>
      <p:sp>
        <p:nvSpPr>
          <p:cNvPr id="13" name="Bildeforklaring formet som en ellipse 12"/>
          <p:cNvSpPr/>
          <p:nvPr/>
        </p:nvSpPr>
        <p:spPr>
          <a:xfrm>
            <a:off x="4825996" y="1819342"/>
            <a:ext cx="1944216" cy="1296144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How much will it cost in the long run?</a:t>
            </a:r>
          </a:p>
        </p:txBody>
      </p:sp>
      <p:sp>
        <p:nvSpPr>
          <p:cNvPr id="14" name="Bildeforklaring formet som en ellipse 13"/>
          <p:cNvSpPr/>
          <p:nvPr/>
        </p:nvSpPr>
        <p:spPr>
          <a:xfrm>
            <a:off x="5078024" y="2683438"/>
            <a:ext cx="1944216" cy="1296144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Does it send political signals?</a:t>
            </a:r>
          </a:p>
        </p:txBody>
      </p:sp>
      <p:sp>
        <p:nvSpPr>
          <p:cNvPr id="15" name="Bildeforklaring formet som en ellipse 14"/>
          <p:cNvSpPr/>
          <p:nvPr/>
        </p:nvSpPr>
        <p:spPr>
          <a:xfrm>
            <a:off x="4898004" y="3560965"/>
            <a:ext cx="1944216" cy="1296144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What about the exams and other stuff!?</a:t>
            </a:r>
          </a:p>
        </p:txBody>
      </p:sp>
      <p:sp>
        <p:nvSpPr>
          <p:cNvPr id="16" name="Bildeforklaring formet som en ellipse 15"/>
          <p:cNvSpPr/>
          <p:nvPr/>
        </p:nvSpPr>
        <p:spPr>
          <a:xfrm>
            <a:off x="4393948" y="4411630"/>
            <a:ext cx="1944216" cy="1296144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Hasn’t this been tried before?</a:t>
            </a:r>
          </a:p>
        </p:txBody>
      </p:sp>
      <p:sp>
        <p:nvSpPr>
          <p:cNvPr id="17" name="Bildeforklaring formet som en ellipse 16"/>
          <p:cNvSpPr/>
          <p:nvPr/>
        </p:nvSpPr>
        <p:spPr>
          <a:xfrm>
            <a:off x="3421840" y="4700712"/>
            <a:ext cx="1944216" cy="1296144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Will it look good in social media?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8394346" y="3773084"/>
            <a:ext cx="37976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These are twelve reasonable questions, in larger settings you might get a lot 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Unreasonable questions are probably also common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Can we train the ones asking the questions, not just the one behind the light bulb?</a:t>
            </a:r>
          </a:p>
        </p:txBody>
      </p:sp>
    </p:spTree>
    <p:extLst>
      <p:ext uri="{BB962C8B-B14F-4D97-AF65-F5344CB8AC3E}">
        <p14:creationId xmlns:p14="http://schemas.microsoft.com/office/powerpoint/2010/main" val="47212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456CC-EB4A-4750-ABC6-00C5C5C3F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thoughts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TTOs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96EE3-C96C-402B-B1F7-401FB4FE4B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2446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FED-C8BE-471D-8E0B-1F795E684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044" y="2090114"/>
            <a:ext cx="3382890" cy="2481886"/>
          </a:xfrm>
        </p:spPr>
        <p:txBody>
          <a:bodyPr>
            <a:normAutofit/>
          </a:bodyPr>
          <a:lstStyle/>
          <a:p>
            <a:pPr algn="ctr"/>
            <a:r>
              <a:rPr lang="en-GB" sz="5100" dirty="0"/>
              <a:t>What we know about TTOs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C2224-CC82-4847-891C-71D09F169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014" y="295275"/>
            <a:ext cx="6068786" cy="6238875"/>
          </a:xfrm>
        </p:spPr>
        <p:txBody>
          <a:bodyPr anchor="ctr">
            <a:normAutofit/>
          </a:bodyPr>
          <a:lstStyle/>
          <a:p>
            <a:r>
              <a:rPr lang="en-GB" sz="2400" b="1" dirty="0"/>
              <a:t>Many of them are established with a narrow perspective on entrepreneurship</a:t>
            </a:r>
          </a:p>
          <a:p>
            <a:pPr lvl="1"/>
            <a:r>
              <a:rPr lang="en-GB" dirty="0"/>
              <a:t>This is part of their mission and how they are governed by owners and other stakeholders</a:t>
            </a:r>
          </a:p>
          <a:p>
            <a:r>
              <a:rPr lang="en-GB" sz="2400" b="1" dirty="0"/>
              <a:t>Few of them make a profit</a:t>
            </a:r>
          </a:p>
          <a:p>
            <a:pPr lvl="1"/>
            <a:r>
              <a:rPr lang="en-GB" dirty="0"/>
              <a:t>Even ones at prestigious and research-intensive universities</a:t>
            </a:r>
          </a:p>
          <a:p>
            <a:r>
              <a:rPr lang="en-GB" sz="2400" b="1" dirty="0"/>
              <a:t>The most (financially) successful ones are old and had an early lucky win</a:t>
            </a:r>
          </a:p>
          <a:p>
            <a:pPr lvl="1"/>
            <a:r>
              <a:rPr lang="en-GB" dirty="0"/>
              <a:t>You need luck and you need patience and realistic assumptions from owners</a:t>
            </a:r>
          </a:p>
          <a:p>
            <a:pPr lvl="1"/>
            <a:r>
              <a:rPr lang="en-GB" dirty="0"/>
              <a:t>You need sensible performance indicators and some basic funding</a:t>
            </a:r>
          </a:p>
        </p:txBody>
      </p:sp>
    </p:spTree>
    <p:extLst>
      <p:ext uri="{BB962C8B-B14F-4D97-AF65-F5344CB8AC3E}">
        <p14:creationId xmlns:p14="http://schemas.microsoft.com/office/powerpoint/2010/main" val="306802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FED-C8BE-471D-8E0B-1F795E684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044" y="2090114"/>
            <a:ext cx="3382890" cy="2481886"/>
          </a:xfrm>
        </p:spPr>
        <p:txBody>
          <a:bodyPr>
            <a:normAutofit/>
          </a:bodyPr>
          <a:lstStyle/>
          <a:p>
            <a:pPr algn="ctr"/>
            <a:r>
              <a:rPr lang="en-GB" sz="5100"/>
              <a:t>What we know about TTOs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C2224-CC82-4847-891C-71D09F169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014" y="352425"/>
            <a:ext cx="6297386" cy="6229350"/>
          </a:xfrm>
        </p:spPr>
        <p:txBody>
          <a:bodyPr anchor="ctr">
            <a:noAutofit/>
          </a:bodyPr>
          <a:lstStyle/>
          <a:p>
            <a:r>
              <a:rPr lang="en-GB" sz="2400" b="1" dirty="0"/>
              <a:t>They are not entrepreneurs themselves </a:t>
            </a:r>
          </a:p>
          <a:p>
            <a:pPr lvl="1"/>
            <a:r>
              <a:rPr lang="en-GB" dirty="0"/>
              <a:t>Their main role is often to ‘structure deals’ and act as facilitators – this is important (but you don’t get entrepreneurship by setting up a TTO)</a:t>
            </a:r>
          </a:p>
          <a:p>
            <a:r>
              <a:rPr lang="en-GB" sz="2400" b="1" dirty="0"/>
              <a:t>They need to be able to handle conflicts and tensions</a:t>
            </a:r>
          </a:p>
          <a:p>
            <a:pPr lvl="1"/>
            <a:r>
              <a:rPr lang="en-GB" dirty="0"/>
              <a:t>Not just unrealistic expectations but also possible lack of disclosure or unwillingness to collaborate from the entrepreneurs themselves</a:t>
            </a:r>
          </a:p>
          <a:p>
            <a:r>
              <a:rPr lang="en-GB" sz="2400" b="1" dirty="0"/>
              <a:t>They might combine a narrow focus on spin-offs, intellectual property rights protection and finding investors with other activities:</a:t>
            </a:r>
          </a:p>
          <a:p>
            <a:pPr lvl="1"/>
            <a:r>
              <a:rPr lang="en-GB" dirty="0"/>
              <a:t>Industrial liaison, student engagement, incubators and similar, early phase seed funding, training and consultancy, professional advice</a:t>
            </a:r>
          </a:p>
        </p:txBody>
      </p:sp>
    </p:spTree>
    <p:extLst>
      <p:ext uri="{BB962C8B-B14F-4D97-AF65-F5344CB8AC3E}">
        <p14:creationId xmlns:p14="http://schemas.microsoft.com/office/powerpoint/2010/main" val="349431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8DC9E-C529-4CFB-AE55-468CCD556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044" y="2090114"/>
            <a:ext cx="3382890" cy="2481886"/>
          </a:xfrm>
        </p:spPr>
        <p:txBody>
          <a:bodyPr>
            <a:normAutofit/>
          </a:bodyPr>
          <a:lstStyle/>
          <a:p>
            <a:pPr algn="ctr"/>
            <a:r>
              <a:rPr lang="nb-NO" sz="5100" err="1"/>
              <a:t>What</a:t>
            </a:r>
            <a:r>
              <a:rPr lang="nb-NO" sz="5100"/>
              <a:t> </a:t>
            </a:r>
            <a:r>
              <a:rPr lang="nb-NO" sz="5100" err="1"/>
              <a:t>we</a:t>
            </a:r>
            <a:r>
              <a:rPr lang="nb-NO" sz="5100"/>
              <a:t> </a:t>
            </a:r>
            <a:r>
              <a:rPr lang="nb-NO" sz="5100" err="1"/>
              <a:t>know</a:t>
            </a:r>
            <a:r>
              <a:rPr lang="nb-NO" sz="5100"/>
              <a:t> </a:t>
            </a:r>
            <a:r>
              <a:rPr lang="nb-NO" sz="5100" err="1"/>
              <a:t>about</a:t>
            </a:r>
            <a:r>
              <a:rPr lang="nb-NO" sz="5100"/>
              <a:t> </a:t>
            </a:r>
            <a:r>
              <a:rPr lang="nb-NO" sz="5100" err="1"/>
              <a:t>TTOs</a:t>
            </a:r>
            <a:r>
              <a:rPr lang="nb-NO" sz="5100"/>
              <a:t> (3)</a:t>
            </a:r>
            <a:endParaRPr lang="en-GB" sz="5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A6A73-5310-4D75-BCD5-95579582F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014" y="609599"/>
            <a:ext cx="6068786" cy="5895975"/>
          </a:xfrm>
        </p:spPr>
        <p:txBody>
          <a:bodyPr anchor="ctr">
            <a:normAutofit/>
          </a:bodyPr>
          <a:lstStyle/>
          <a:p>
            <a:r>
              <a:rPr lang="en-GB" sz="2400" b="1" dirty="0"/>
              <a:t>Greed is not good</a:t>
            </a:r>
          </a:p>
          <a:p>
            <a:pPr lvl="1"/>
            <a:r>
              <a:rPr lang="en-GB" dirty="0"/>
              <a:t>But how can it be avoided if TTOs have to find funding for their own activities constantly?</a:t>
            </a:r>
          </a:p>
          <a:p>
            <a:r>
              <a:rPr lang="en-GB" sz="2400" b="1" dirty="0"/>
              <a:t>Learning is beneficial, emulation is problematic</a:t>
            </a:r>
          </a:p>
          <a:p>
            <a:pPr lvl="1"/>
            <a:r>
              <a:rPr lang="en-GB" dirty="0"/>
              <a:t>What are the most important ‘local conditions’?</a:t>
            </a:r>
          </a:p>
          <a:p>
            <a:r>
              <a:rPr lang="en-GB" sz="2400" b="1" dirty="0"/>
              <a:t>Moving towards the broad and holistic can be challenging</a:t>
            </a:r>
          </a:p>
          <a:p>
            <a:pPr lvl="1"/>
            <a:r>
              <a:rPr lang="en-GB" dirty="0"/>
              <a:t>How can we introduce bigger ideas about societal impact and engagement in TTOs?</a:t>
            </a:r>
          </a:p>
        </p:txBody>
      </p:sp>
    </p:spTree>
    <p:extLst>
      <p:ext uri="{BB962C8B-B14F-4D97-AF65-F5344CB8AC3E}">
        <p14:creationId xmlns:p14="http://schemas.microsoft.com/office/powerpoint/2010/main" val="124625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Main messages…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46157"/>
            <a:ext cx="10515600" cy="459276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There are different relevant perspectives on entrepreneurship</a:t>
            </a:r>
            <a:endParaRPr lang="en-GB" noProof="0" dirty="0"/>
          </a:p>
          <a:p>
            <a:r>
              <a:rPr lang="en-GB" noProof="0" dirty="0"/>
              <a:t>My suggestion is to see it as something that can be both narrow (tied to commercialisation) and broad (tied to creativity), but first and foremost as a systemic phenomenon</a:t>
            </a:r>
          </a:p>
          <a:p>
            <a:r>
              <a:rPr lang="en-GB" noProof="0" dirty="0"/>
              <a:t>We need to train people and establish support for all parts of this system, not just the entrepreneurs themselves</a:t>
            </a:r>
          </a:p>
          <a:p>
            <a:r>
              <a:rPr lang="en-GB" noProof="0" dirty="0"/>
              <a:t>Entrepreneurship needs to be internalised in universities’ regular teaching and research, not something that only happens “later” and “on the outside”</a:t>
            </a:r>
          </a:p>
          <a:p>
            <a:r>
              <a:rPr lang="en-GB" noProof="0" dirty="0"/>
              <a:t>TTOs may have a useful role – but if the role is broad support, they need to find ways to integrate their activities</a:t>
            </a:r>
          </a:p>
        </p:txBody>
      </p:sp>
    </p:spTree>
    <p:extLst>
      <p:ext uri="{BB962C8B-B14F-4D97-AF65-F5344CB8AC3E}">
        <p14:creationId xmlns:p14="http://schemas.microsoft.com/office/powerpoint/2010/main" val="177994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noProof="0" dirty="0"/>
              <a:t>Email: </a:t>
            </a:r>
            <a:r>
              <a:rPr lang="en-GB" noProof="0" dirty="0">
                <a:hlinkClick r:id="rId3"/>
              </a:rPr>
              <a:t>magnus.gulbrandsen@tik.uio.no</a:t>
            </a:r>
            <a:r>
              <a:rPr lang="en-GB" noProof="0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noProof="0" dirty="0"/>
              <a:t>Web: </a:t>
            </a:r>
            <a:r>
              <a:rPr lang="en-GB" noProof="0" dirty="0">
                <a:hlinkClick r:id="rId4"/>
              </a:rPr>
              <a:t>http://www.sv.uio.no/tik/english/research/projects/osiris/</a:t>
            </a:r>
            <a:r>
              <a:rPr lang="en-GB" noProof="0" dirty="0"/>
              <a:t>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noProof="0" dirty="0" err="1"/>
              <a:t>Twitter</a:t>
            </a:r>
            <a:r>
              <a:rPr lang="nb-NO" noProof="0" dirty="0"/>
              <a:t>: </a:t>
            </a:r>
            <a:r>
              <a:rPr lang="nb-NO" noProof="0" dirty="0">
                <a:solidFill>
                  <a:srgbClr val="0070C0"/>
                </a:solidFill>
              </a:rPr>
              <a:t>@OSIRIS_TIK </a:t>
            </a:r>
            <a:r>
              <a:rPr lang="nb-NO" noProof="0" dirty="0"/>
              <a:t>and</a:t>
            </a:r>
            <a:r>
              <a:rPr lang="nb-NO" noProof="0" dirty="0">
                <a:solidFill>
                  <a:srgbClr val="0070C0"/>
                </a:solidFill>
              </a:rPr>
              <a:t> @</a:t>
            </a:r>
            <a:r>
              <a:rPr lang="nb-NO" noProof="0" dirty="0" err="1">
                <a:solidFill>
                  <a:srgbClr val="0070C0"/>
                </a:solidFill>
              </a:rPr>
              <a:t>magnusgulbr</a:t>
            </a:r>
            <a:endParaRPr lang="en-GB" noProof="0" dirty="0">
              <a:solidFill>
                <a:srgbClr val="0070C0"/>
              </a:solidFill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09" y="144452"/>
            <a:ext cx="5047488" cy="149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624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Thank</a:t>
            </a:r>
            <a:r>
              <a:rPr lang="nl-NL" sz="65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you</a:t>
            </a:r>
            <a:endParaRPr lang="nl-NL" sz="3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ctr">
              <a:spcAft>
                <a:spcPts val="1800"/>
              </a:spcAft>
            </a:pPr>
            <a:endParaRPr lang="nl-NL" sz="65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kstvak 14">
            <a:extLst>
              <a:ext uri="{FF2B5EF4-FFF2-40B4-BE49-F238E27FC236}">
                <a16:creationId xmlns:a16="http://schemas.microsoft.com/office/drawing/2014/main" id="{C38E7DD1-D9CD-47CA-A8DD-E0460029BF1C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</p:txBody>
      </p:sp>
      <p:sp>
        <p:nvSpPr>
          <p:cNvPr id="13" name="Tekstvak 5">
            <a:extLst>
              <a:ext uri="{FF2B5EF4-FFF2-40B4-BE49-F238E27FC236}">
                <a16:creationId xmlns:a16="http://schemas.microsoft.com/office/drawing/2014/main" id="{30182973-CCC1-4A3F-8D83-30B396AE4AEB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 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46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3">
            <a:extLst>
              <a:ext uri="{FF2B5EF4-FFF2-40B4-BE49-F238E27FC236}">
                <a16:creationId xmlns:a16="http://schemas.microsoft.com/office/drawing/2014/main" id="{006685A1-C7B2-4293-BE19-050A29268C3F}"/>
              </a:ext>
            </a:extLst>
          </p:cNvPr>
          <p:cNvSpPr txBox="1">
            <a:spLocks/>
          </p:cNvSpPr>
          <p:nvPr/>
        </p:nvSpPr>
        <p:spPr bwMode="auto">
          <a:xfrm>
            <a:off x="1739901" y="711200"/>
            <a:ext cx="5688013" cy="147955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GB" b="1" i="1" dirty="0">
                <a:solidFill>
                  <a:srgbClr val="7030A0"/>
                </a:solidFill>
              </a:rPr>
              <a:t>Science</a:t>
            </a:r>
            <a:r>
              <a:rPr lang="en-GB" i="1" dirty="0">
                <a:solidFill>
                  <a:srgbClr val="7030A0"/>
                </a:solidFill>
              </a:rPr>
              <a:t> s</a:t>
            </a:r>
            <a:r>
              <a:rPr lang="en-GB" sz="2000" i="1" dirty="0">
                <a:solidFill>
                  <a:srgbClr val="7030A0"/>
                </a:solidFill>
              </a:rPr>
              <a:t>hould be viewed</a:t>
            </a:r>
          </a:p>
          <a:p>
            <a:pPr algn="ctr">
              <a:defRPr/>
            </a:pPr>
            <a:r>
              <a:rPr lang="en-GB" sz="2000" i="1" dirty="0">
                <a:solidFill>
                  <a:srgbClr val="7030A0"/>
                </a:solidFill>
              </a:rPr>
              <a:t>from the </a:t>
            </a:r>
            <a:r>
              <a:rPr lang="en-GB" b="1" i="1" dirty="0">
                <a:solidFill>
                  <a:srgbClr val="7030A0"/>
                </a:solidFill>
              </a:rPr>
              <a:t>perspective of the artist</a:t>
            </a:r>
            <a:r>
              <a:rPr lang="en-GB" sz="2000" i="1" dirty="0">
                <a:solidFill>
                  <a:srgbClr val="0000FF"/>
                </a:solidFill>
              </a:rPr>
              <a:t>. </a:t>
            </a:r>
            <a:endParaRPr lang="en-GB" sz="2800" dirty="0">
              <a:solidFill>
                <a:srgbClr val="0000FF"/>
              </a:solidFill>
            </a:endParaRPr>
          </a:p>
          <a:p>
            <a:pPr algn="r">
              <a:defRPr/>
            </a:pPr>
            <a:endParaRPr lang="en-GB" sz="1400" dirty="0">
              <a:solidFill>
                <a:srgbClr val="0000FF"/>
              </a:solidFill>
            </a:endParaRPr>
          </a:p>
          <a:p>
            <a:pPr algn="r">
              <a:defRPr/>
            </a:pPr>
            <a:r>
              <a:rPr lang="en-GB" sz="1400" dirty="0">
                <a:solidFill>
                  <a:srgbClr val="0000FF"/>
                </a:solidFill>
              </a:rPr>
              <a:t>Friedrich Nietzsche (1844-1900)</a:t>
            </a:r>
            <a:endParaRPr lang="en-ZA" sz="1400" dirty="0">
              <a:solidFill>
                <a:srgbClr val="0000FF"/>
              </a:solidFill>
            </a:endParaRPr>
          </a:p>
        </p:txBody>
      </p:sp>
      <p:sp>
        <p:nvSpPr>
          <p:cNvPr id="5123" name="Title 3">
            <a:extLst>
              <a:ext uri="{FF2B5EF4-FFF2-40B4-BE49-F238E27FC236}">
                <a16:creationId xmlns:a16="http://schemas.microsoft.com/office/drawing/2014/main" id="{A982C50D-1E47-46D6-A60E-98A3BFFFEACE}"/>
              </a:ext>
            </a:extLst>
          </p:cNvPr>
          <p:cNvSpPr txBox="1">
            <a:spLocks/>
          </p:cNvSpPr>
          <p:nvPr/>
        </p:nvSpPr>
        <p:spPr bwMode="auto">
          <a:xfrm>
            <a:off x="8401051" y="6092826"/>
            <a:ext cx="20875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2000">
                <a:solidFill>
                  <a:schemeClr val="bg1"/>
                </a:solidFill>
              </a:rPr>
              <a:t>James Dean</a:t>
            </a:r>
          </a:p>
        </p:txBody>
      </p:sp>
      <p:sp>
        <p:nvSpPr>
          <p:cNvPr id="48132" name="Title 3">
            <a:extLst>
              <a:ext uri="{FF2B5EF4-FFF2-40B4-BE49-F238E27FC236}">
                <a16:creationId xmlns:a16="http://schemas.microsoft.com/office/drawing/2014/main" id="{8A385B38-F3D8-4325-B70D-8BA64D05BD70}"/>
              </a:ext>
            </a:extLst>
          </p:cNvPr>
          <p:cNvSpPr txBox="1">
            <a:spLocks/>
          </p:cNvSpPr>
          <p:nvPr/>
        </p:nvSpPr>
        <p:spPr bwMode="auto">
          <a:xfrm>
            <a:off x="4778376" y="4508500"/>
            <a:ext cx="5656263" cy="20447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defRPr/>
            </a:pPr>
            <a:r>
              <a:rPr lang="en-GB" sz="2000" dirty="0"/>
              <a:t>“</a:t>
            </a:r>
            <a:r>
              <a:rPr lang="en-GB" sz="2800" dirty="0">
                <a:solidFill>
                  <a:srgbClr val="0000FF"/>
                </a:solidFill>
              </a:rPr>
              <a:t>When it comes to atoms,</a:t>
            </a:r>
          </a:p>
          <a:p>
            <a:pPr>
              <a:defRPr/>
            </a:pPr>
            <a:r>
              <a:rPr lang="en-GB" sz="2800" dirty="0">
                <a:solidFill>
                  <a:srgbClr val="0000FF"/>
                </a:solidFill>
              </a:rPr>
              <a:t> language can be used only as</a:t>
            </a:r>
          </a:p>
          <a:p>
            <a:pPr algn="r">
              <a:defRPr/>
            </a:pPr>
            <a:r>
              <a:rPr lang="en-GB" sz="2800" dirty="0">
                <a:solidFill>
                  <a:srgbClr val="0000FF"/>
                </a:solidFill>
              </a:rPr>
              <a:t> </a:t>
            </a:r>
            <a:r>
              <a:rPr lang="en-GB" sz="2800" b="1" dirty="0">
                <a:solidFill>
                  <a:srgbClr val="0000FF"/>
                </a:solidFill>
              </a:rPr>
              <a:t>poetry</a:t>
            </a:r>
            <a:r>
              <a:rPr lang="en-GB" sz="2000" dirty="0"/>
              <a:t>.”  </a:t>
            </a:r>
            <a:endParaRPr lang="en-GB" sz="20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GB" sz="2000" dirty="0"/>
          </a:p>
          <a:p>
            <a:pPr algn="r">
              <a:defRPr/>
            </a:pPr>
            <a:r>
              <a:rPr lang="en-GB" sz="1400" dirty="0"/>
              <a:t>Danish Scientist </a:t>
            </a:r>
            <a:r>
              <a:rPr lang="en-GB" sz="1400" b="1" dirty="0" err="1"/>
              <a:t>Niels</a:t>
            </a:r>
            <a:r>
              <a:rPr lang="en-GB" sz="1400" b="1" dirty="0"/>
              <a:t> Bohr</a:t>
            </a:r>
            <a:r>
              <a:rPr lang="en-GB" sz="1400" dirty="0"/>
              <a:t> (1885-1962 : Nobel Prize 1922).</a:t>
            </a:r>
          </a:p>
          <a:p>
            <a:pPr>
              <a:defRPr/>
            </a:pPr>
            <a:endParaRPr lang="en-GB" sz="2000" dirty="0">
              <a:solidFill>
                <a:srgbClr val="0000FF"/>
              </a:solidFill>
            </a:endParaRPr>
          </a:p>
          <a:p>
            <a:pPr>
              <a:defRPr/>
            </a:pPr>
            <a:endParaRPr lang="en-GB" sz="2000" dirty="0">
              <a:solidFill>
                <a:srgbClr val="0000FF"/>
              </a:solidFill>
            </a:endParaRPr>
          </a:p>
          <a:p>
            <a:pPr algn="r">
              <a:defRPr/>
            </a:pPr>
            <a:endParaRPr lang="en-ZA" sz="2000" dirty="0">
              <a:solidFill>
                <a:srgbClr val="0000FF"/>
              </a:solidFill>
            </a:endParaRPr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5EABA562-2BB0-475C-8DE7-0E5A8EFD1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9" y="1450975"/>
            <a:ext cx="25796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CC272B41-9E14-4597-9DE0-26D43D038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613026"/>
            <a:ext cx="2879725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4EDE3721-CA25-49B4-9E70-D8E40B257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itle 3">
            <a:extLst>
              <a:ext uri="{FF2B5EF4-FFF2-40B4-BE49-F238E27FC236}">
                <a16:creationId xmlns:a16="http://schemas.microsoft.com/office/drawing/2014/main" id="{62F1425F-DAA5-4004-B713-EA0E288412DD}"/>
              </a:ext>
            </a:extLst>
          </p:cNvPr>
          <p:cNvSpPr txBox="1">
            <a:spLocks/>
          </p:cNvSpPr>
          <p:nvPr/>
        </p:nvSpPr>
        <p:spPr bwMode="auto">
          <a:xfrm>
            <a:off x="7464426" y="4221163"/>
            <a:ext cx="2879725" cy="2303462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GB" sz="2000" dirty="0"/>
              <a:t>“</a:t>
            </a:r>
            <a:r>
              <a:rPr lang="en-GB" sz="2800" dirty="0">
                <a:solidFill>
                  <a:srgbClr val="0000FF"/>
                </a:solidFill>
              </a:rPr>
              <a:t>That was my first love and vocation: </a:t>
            </a:r>
            <a:r>
              <a:rPr lang="en-GB" sz="2800" b="1" dirty="0">
                <a:solidFill>
                  <a:srgbClr val="0000FF"/>
                </a:solidFill>
              </a:rPr>
              <a:t>I wanted to be a </a:t>
            </a:r>
            <a:r>
              <a:rPr lang="en-GB" sz="3200" b="1" dirty="0">
                <a:solidFill>
                  <a:srgbClr val="0000FF"/>
                </a:solidFill>
              </a:rPr>
              <a:t>writer</a:t>
            </a:r>
            <a:r>
              <a:rPr lang="en-GB" sz="2800" dirty="0">
                <a:solidFill>
                  <a:srgbClr val="0000FF"/>
                </a:solidFill>
              </a:rPr>
              <a:t>.</a:t>
            </a:r>
            <a:r>
              <a:rPr lang="en-GB" sz="2000" dirty="0"/>
              <a:t>”</a:t>
            </a:r>
          </a:p>
          <a:p>
            <a:pPr>
              <a:defRPr/>
            </a:pPr>
            <a:endParaRPr lang="en-GB" sz="2000" dirty="0">
              <a:solidFill>
                <a:srgbClr val="0000FF"/>
              </a:solidFill>
            </a:endParaRPr>
          </a:p>
          <a:p>
            <a:pPr>
              <a:defRPr/>
            </a:pPr>
            <a:endParaRPr lang="en-GB" sz="2000" dirty="0">
              <a:solidFill>
                <a:srgbClr val="0000FF"/>
              </a:solidFill>
            </a:endParaRPr>
          </a:p>
          <a:p>
            <a:pPr algn="r">
              <a:defRPr/>
            </a:pPr>
            <a:endParaRPr lang="en-ZA" sz="2000" dirty="0">
              <a:solidFill>
                <a:srgbClr val="0000FF"/>
              </a:solidFill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3AC2B0-92A2-4767-AD96-015723D42DE4}"/>
              </a:ext>
            </a:extLst>
          </p:cNvPr>
          <p:cNvSpPr txBox="1">
            <a:spLocks/>
          </p:cNvSpPr>
          <p:nvPr/>
        </p:nvSpPr>
        <p:spPr bwMode="auto">
          <a:xfrm>
            <a:off x="1774826" y="309564"/>
            <a:ext cx="2881313" cy="649287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2800" b="1" dirty="0"/>
              <a:t>Karl </a:t>
            </a:r>
            <a:r>
              <a:rPr lang="en-GB" sz="2800" b="1" dirty="0" err="1"/>
              <a:t>Deisseroth</a:t>
            </a:r>
            <a:endParaRPr lang="en-GB" sz="2800" dirty="0"/>
          </a:p>
          <a:p>
            <a:pPr algn="r">
              <a:defRPr/>
            </a:pPr>
            <a:endParaRPr lang="en-ZA" sz="2000" dirty="0">
              <a:solidFill>
                <a:srgbClr val="0000FF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A6E340C-2DD8-4E3A-9EB5-210F4AF14E38}"/>
              </a:ext>
            </a:extLst>
          </p:cNvPr>
          <p:cNvSpPr txBox="1">
            <a:spLocks/>
          </p:cNvSpPr>
          <p:nvPr/>
        </p:nvSpPr>
        <p:spPr bwMode="auto">
          <a:xfrm>
            <a:off x="1774826" y="1484314"/>
            <a:ext cx="2881313" cy="1800225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ZA" sz="1400" dirty="0"/>
              <a:t>Professor of Bioengineering and of </a:t>
            </a:r>
            <a:r>
              <a:rPr lang="en-ZA" sz="1400" b="1" dirty="0">
                <a:solidFill>
                  <a:srgbClr val="0070C0"/>
                </a:solidFill>
              </a:rPr>
              <a:t>Psychiatry</a:t>
            </a:r>
            <a:r>
              <a:rPr lang="en-ZA" sz="1400" dirty="0"/>
              <a:t> </a:t>
            </a:r>
            <a:r>
              <a:rPr lang="en-ZA" sz="1400" b="1" dirty="0">
                <a:solidFill>
                  <a:srgbClr val="0070C0"/>
                </a:solidFill>
              </a:rPr>
              <a:t>and</a:t>
            </a:r>
            <a:r>
              <a:rPr lang="en-ZA" sz="1400" dirty="0"/>
              <a:t> </a:t>
            </a:r>
            <a:r>
              <a:rPr lang="en-ZA" sz="1400" b="1" dirty="0">
                <a:solidFill>
                  <a:srgbClr val="0070C0"/>
                </a:solidFill>
              </a:rPr>
              <a:t>Behavioral</a:t>
            </a:r>
            <a:r>
              <a:rPr lang="en-ZA" sz="1400" dirty="0"/>
              <a:t> </a:t>
            </a:r>
            <a:r>
              <a:rPr lang="en-ZA" sz="1400" b="1" dirty="0">
                <a:solidFill>
                  <a:srgbClr val="0070C0"/>
                </a:solidFill>
              </a:rPr>
              <a:t>Sciences</a:t>
            </a:r>
            <a:r>
              <a:rPr lang="en-ZA" sz="1400" dirty="0"/>
              <a:t> at </a:t>
            </a:r>
            <a:r>
              <a:rPr lang="en-ZA" sz="1400" b="1" dirty="0"/>
              <a:t>Stanford University</a:t>
            </a:r>
            <a:r>
              <a:rPr lang="en-ZA" sz="1400" dirty="0"/>
              <a:t>.</a:t>
            </a:r>
          </a:p>
          <a:p>
            <a:pPr>
              <a:defRPr/>
            </a:pPr>
            <a:endParaRPr lang="en-ZA" sz="1400" dirty="0"/>
          </a:p>
          <a:p>
            <a:pPr>
              <a:defRPr/>
            </a:pPr>
            <a:r>
              <a:rPr lang="en-GB" sz="1400" dirty="0"/>
              <a:t>2018 winner of the </a:t>
            </a:r>
            <a:r>
              <a:rPr lang="en-GB" sz="1400" b="1" dirty="0"/>
              <a:t>Kyoto Prize </a:t>
            </a:r>
            <a:r>
              <a:rPr lang="en-GB" sz="1400" dirty="0"/>
              <a:t>for lifetime achievement in the arts and sciences.</a:t>
            </a:r>
          </a:p>
          <a:p>
            <a:pPr>
              <a:defRPr/>
            </a:pPr>
            <a:endParaRPr lang="en-GB" sz="2000" dirty="0">
              <a:solidFill>
                <a:srgbClr val="0000FF"/>
              </a:solidFill>
            </a:endParaRPr>
          </a:p>
          <a:p>
            <a:pPr>
              <a:defRPr/>
            </a:pPr>
            <a:endParaRPr lang="en-GB" sz="2000" dirty="0">
              <a:solidFill>
                <a:srgbClr val="0000FF"/>
              </a:solidFill>
            </a:endParaRPr>
          </a:p>
          <a:p>
            <a:pPr algn="r">
              <a:defRPr/>
            </a:pPr>
            <a:endParaRPr lang="en-ZA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itle 3">
            <a:extLst>
              <a:ext uri="{FF2B5EF4-FFF2-40B4-BE49-F238E27FC236}">
                <a16:creationId xmlns:a16="http://schemas.microsoft.com/office/drawing/2014/main" id="{7168082B-E1AD-4716-B48D-CB73384C0D5B}"/>
              </a:ext>
            </a:extLst>
          </p:cNvPr>
          <p:cNvSpPr txBox="1">
            <a:spLocks/>
          </p:cNvSpPr>
          <p:nvPr/>
        </p:nvSpPr>
        <p:spPr bwMode="auto">
          <a:xfrm>
            <a:off x="3216276" y="1268414"/>
            <a:ext cx="6048375" cy="44656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GB" sz="8000" i="1" dirty="0">
                <a:solidFill>
                  <a:srgbClr val="0000FF"/>
                </a:solidFill>
              </a:rPr>
              <a:t>Where do great ideas come from?</a:t>
            </a:r>
            <a:endParaRPr lang="en-ZA" sz="8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http://i.dailymail.co.uk/i/pix/2011/05/11/article-1385915-0BFF4F9800000578-591_634x421.jpg">
            <a:hlinkClick r:id="rId2"/>
            <a:extLst>
              <a:ext uri="{FF2B5EF4-FFF2-40B4-BE49-F238E27FC236}">
                <a16:creationId xmlns:a16="http://schemas.microsoft.com/office/drawing/2014/main" id="{6EFC12DB-468B-4476-9808-273182D93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85814"/>
            <a:ext cx="9144000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6">
            <a:extLst>
              <a:ext uri="{FF2B5EF4-FFF2-40B4-BE49-F238E27FC236}">
                <a16:creationId xmlns:a16="http://schemas.microsoft.com/office/drawing/2014/main" id="{5C2C7209-EC5F-43F6-B3C9-D043E5D1C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3837415"/>
            <a:ext cx="36718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en-GB" altLang="en-US" sz="2400"/>
            </a:br>
            <a:endParaRPr lang="en-GB" altLang="en-US" sz="2400"/>
          </a:p>
        </p:txBody>
      </p:sp>
      <p:sp>
        <p:nvSpPr>
          <p:cNvPr id="8196" name="Title 3">
            <a:extLst>
              <a:ext uri="{FF2B5EF4-FFF2-40B4-BE49-F238E27FC236}">
                <a16:creationId xmlns:a16="http://schemas.microsoft.com/office/drawing/2014/main" id="{FEF3F4CA-DDB0-44B5-AF73-86C25ED4376A}"/>
              </a:ext>
            </a:extLst>
          </p:cNvPr>
          <p:cNvSpPr txBox="1">
            <a:spLocks/>
          </p:cNvSpPr>
          <p:nvPr/>
        </p:nvSpPr>
        <p:spPr bwMode="auto">
          <a:xfrm>
            <a:off x="5232400" y="260351"/>
            <a:ext cx="2305050" cy="792163"/>
          </a:xfrm>
          <a:prstGeom prst="rect">
            <a:avLst/>
          </a:prstGeom>
          <a:solidFill>
            <a:srgbClr val="BEE3FA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Isaac Newton</a:t>
            </a:r>
            <a:endParaRPr lang="en-GB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/>
              <a:t>(1642</a:t>
            </a:r>
            <a:r>
              <a:rPr lang="en-US" altLang="en-US" sz="1800" b="1"/>
              <a:t>-1727</a:t>
            </a:r>
            <a:r>
              <a:rPr lang="en-GB" altLang="en-US" sz="1800" b="1"/>
              <a:t>) </a:t>
            </a:r>
            <a:endParaRPr lang="en-ZA" altLang="en-US" sz="1800"/>
          </a:p>
        </p:txBody>
      </p:sp>
      <p:pic>
        <p:nvPicPr>
          <p:cNvPr id="8197" name="Picture 4" descr="http://1.bp.blogspot.com/-bPOaTYj-w2Q/Th-GLEREz7I/AAAAAAAAABc/mnzSQDWqLhM/s1600/godfreyknellerisaacnewtonfinal.jpg">
            <a:hlinkClick r:id="rId4"/>
            <a:extLst>
              <a:ext uri="{FF2B5EF4-FFF2-40B4-BE49-F238E27FC236}">
                <a16:creationId xmlns:a16="http://schemas.microsoft.com/office/drawing/2014/main" id="{2EDC341E-8E94-46B0-ADF6-EF8725F7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4" y="3141664"/>
            <a:ext cx="2706687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10">
            <a:extLst>
              <a:ext uri="{FF2B5EF4-FFF2-40B4-BE49-F238E27FC236}">
                <a16:creationId xmlns:a16="http://schemas.microsoft.com/office/drawing/2014/main" id="{0FC96396-2C49-4D80-AFD6-467B84529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392738"/>
            <a:ext cx="4211638" cy="1465262"/>
          </a:xfrm>
          <a:prstGeom prst="rect">
            <a:avLst/>
          </a:prstGeom>
          <a:solidFill>
            <a:srgbClr val="BEE3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Newton was </a:t>
            </a:r>
            <a:r>
              <a:rPr lang="en-GB" altLang="en-US" sz="1800" b="1"/>
              <a:t>relaxing</a:t>
            </a:r>
            <a:r>
              <a:rPr lang="en-GB" altLang="en-US" sz="1800"/>
              <a:t> in an orchard when an apple fell on his head.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Prompted </a:t>
            </a:r>
            <a:r>
              <a:rPr lang="en-GB" altLang="en-US" sz="1800"/>
              <a:t>him to initiate his theories on gravity and his great work, </a:t>
            </a:r>
            <a:r>
              <a:rPr lang="en-GB" altLang="en-US" sz="1800" i="1"/>
              <a:t>The </a:t>
            </a:r>
            <a:r>
              <a:rPr lang="en-GB" altLang="en-US" sz="1800" b="1" i="1"/>
              <a:t>Principea</a:t>
            </a:r>
            <a:r>
              <a:rPr lang="en-GB" altLang="en-US" sz="1800"/>
              <a:t>.</a:t>
            </a:r>
          </a:p>
        </p:txBody>
      </p:sp>
      <p:pic>
        <p:nvPicPr>
          <p:cNvPr id="8199" name="Picture 8" descr="400-year-old tree: A pencil sketch of Newton's apple tree as it was in 1840">
            <a:extLst>
              <a:ext uri="{FF2B5EF4-FFF2-40B4-BE49-F238E27FC236}">
                <a16:creationId xmlns:a16="http://schemas.microsoft.com/office/drawing/2014/main" id="{C7AF33E2-2815-4001-9DB4-9B7F8EC5D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4" y="765176"/>
            <a:ext cx="2700337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Developing a Regional or National Impact Policy</Template>
  <TotalTime>21</TotalTime>
  <Words>2647</Words>
  <Application>Microsoft Office PowerPoint</Application>
  <PresentationFormat>Breedbeeld</PresentationFormat>
  <Paragraphs>398</Paragraphs>
  <Slides>58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58</vt:i4>
      </vt:variant>
    </vt:vector>
  </HeadingPairs>
  <TitlesOfParts>
    <vt:vector size="66" baseType="lpstr">
      <vt:lpstr>Arial</vt:lpstr>
      <vt:lpstr>Calibri</vt:lpstr>
      <vt:lpstr>Calibri Light</vt:lpstr>
      <vt:lpstr>Garamond</vt:lpstr>
      <vt:lpstr>Tahoma</vt:lpstr>
      <vt:lpstr>Times New Roman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Invention and creativity in academia</vt:lpstr>
      <vt:lpstr>Invention and creativity in academia</vt:lpstr>
      <vt:lpstr>Invention and creativity in academia</vt:lpstr>
      <vt:lpstr>Arts, Humanities and Social Sciences at Cambridge</vt:lpstr>
      <vt:lpstr>Arts, Humanities and Social Sciences at Cambridge</vt:lpstr>
      <vt:lpstr>Focus on  freedom  and variety of opportunities</vt:lpstr>
      <vt:lpstr>PowerPoint-presentatie</vt:lpstr>
      <vt:lpstr>PowerPoint-presentatie</vt:lpstr>
      <vt:lpstr>PowerPoint-presentatie</vt:lpstr>
      <vt:lpstr>Arts, Humanities and Social Sciences at Cambridge Enterprise</vt:lpstr>
      <vt:lpstr>Humanities Innovation Week</vt:lpstr>
      <vt:lpstr>Creative Cambridge</vt:lpstr>
      <vt:lpstr>PowerPoint-presentatie</vt:lpstr>
      <vt:lpstr>PowerPoint-presentatie</vt:lpstr>
      <vt:lpstr>Academic entrepreneurship and TTOs: narrow, broad and holistic views</vt:lpstr>
      <vt:lpstr>Starting point</vt:lpstr>
      <vt:lpstr>Narrow, broad and holistic views</vt:lpstr>
      <vt:lpstr>PowerPoint-presentatie</vt:lpstr>
      <vt:lpstr>The narrow perspective</vt:lpstr>
      <vt:lpstr>The narrow view: some thoughts</vt:lpstr>
      <vt:lpstr>4400 Norwegian researchers</vt:lpstr>
      <vt:lpstr>PowerPoint-presentatie</vt:lpstr>
      <vt:lpstr>The broad perspective</vt:lpstr>
      <vt:lpstr>The broad view – some thoughts</vt:lpstr>
      <vt:lpstr>The holistic view</vt:lpstr>
      <vt:lpstr>PowerPoint-presentatie</vt:lpstr>
      <vt:lpstr>Constructive criticism?</vt:lpstr>
      <vt:lpstr>Some thoughts on TTOs</vt:lpstr>
      <vt:lpstr>What we know about TTOs (1)</vt:lpstr>
      <vt:lpstr>What we know about TTOs (2)</vt:lpstr>
      <vt:lpstr>What we know about TTOs (3)</vt:lpstr>
      <vt:lpstr>Main messages…</vt:lpstr>
      <vt:lpstr>Thank you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Youssef Ramadan</dc:creator>
  <cp:lastModifiedBy>Youssef Ramadan</cp:lastModifiedBy>
  <cp:revision>4</cp:revision>
  <dcterms:created xsi:type="dcterms:W3CDTF">2021-06-29T09:06:53Z</dcterms:created>
  <dcterms:modified xsi:type="dcterms:W3CDTF">2021-06-29T11:07:09Z</dcterms:modified>
</cp:coreProperties>
</file>